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01" r:id="rId4"/>
  </p:sldMasterIdLst>
  <p:notesMasterIdLst>
    <p:notesMasterId r:id="rId21"/>
  </p:notesMasterIdLst>
  <p:handoutMasterIdLst>
    <p:handoutMasterId r:id="rId22"/>
  </p:handoutMasterIdLst>
  <p:sldIdLst>
    <p:sldId id="2134804214" r:id="rId5"/>
    <p:sldId id="2118" r:id="rId6"/>
    <p:sldId id="2134804213" r:id="rId7"/>
    <p:sldId id="2134804218" r:id="rId8"/>
    <p:sldId id="2134804215" r:id="rId9"/>
    <p:sldId id="2134804216" r:id="rId10"/>
    <p:sldId id="2134804219" r:id="rId11"/>
    <p:sldId id="2134804217" r:id="rId12"/>
    <p:sldId id="2134804220" r:id="rId13"/>
    <p:sldId id="2134804221" r:id="rId14"/>
    <p:sldId id="2092" r:id="rId15"/>
    <p:sldId id="2134804224" r:id="rId16"/>
    <p:sldId id="2134804223" r:id="rId17"/>
    <p:sldId id="2134804225" r:id="rId18"/>
    <p:sldId id="2134804188" r:id="rId19"/>
    <p:sldId id="406" r:id="rId20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 Template Slides" id="{FCEEC221-C298-3A4C-BBD1-3B6E6741F22D}">
          <p14:sldIdLst>
            <p14:sldId id="2134804214"/>
            <p14:sldId id="2118"/>
            <p14:sldId id="2134804213"/>
            <p14:sldId id="2134804218"/>
            <p14:sldId id="2134804215"/>
            <p14:sldId id="2134804216"/>
            <p14:sldId id="2134804219"/>
            <p14:sldId id="2134804217"/>
            <p14:sldId id="2134804220"/>
            <p14:sldId id="2134804221"/>
            <p14:sldId id="2092"/>
            <p14:sldId id="2134804224"/>
            <p14:sldId id="2134804223"/>
            <p14:sldId id="2134804225"/>
            <p14:sldId id="2134804188"/>
            <p14:sldId id="406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ulbach, Chris (Cognizant)" initials="AC(" lastIdx="3" clrIdx="0">
    <p:extLst>
      <p:ext uri="{19B8F6BF-5375-455C-9EA6-DF929625EA0E}">
        <p15:presenceInfo xmlns:p15="http://schemas.microsoft.com/office/powerpoint/2012/main" userId="S-1-5-21-1178368992-402679808-390482200-2418934" providerId="AD"/>
      </p:ext>
    </p:extLst>
  </p:cmAuthor>
  <p:cmAuthor id="2" name="Holsinger, Sophie (Contractor)" initials="HS(" lastIdx="2" clrIdx="1">
    <p:extLst>
      <p:ext uri="{19B8F6BF-5375-455C-9EA6-DF929625EA0E}">
        <p15:presenceInfo xmlns:p15="http://schemas.microsoft.com/office/powerpoint/2012/main" userId="S::745207@cognizant.com::be76981d-d1d7-4226-a9d6-fb7fa2b1020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BBBFF"/>
    <a:srgbClr val="BDE4FF"/>
    <a:srgbClr val="9DD6FF"/>
    <a:srgbClr val="0A0C40"/>
    <a:srgbClr val="D9D9D9"/>
    <a:srgbClr val="000063"/>
    <a:srgbClr val="00075F"/>
    <a:srgbClr val="328DFF"/>
    <a:srgbClr val="00065E"/>
    <a:srgbClr val="050E4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790" autoAdjust="0"/>
    <p:restoredTop sz="96879" autoAdjust="0"/>
  </p:normalViewPr>
  <p:slideViewPr>
    <p:cSldViewPr snapToGrid="0">
      <p:cViewPr varScale="1">
        <p:scale>
          <a:sx n="152" d="100"/>
          <a:sy n="152" d="100"/>
        </p:scale>
        <p:origin x="780" y="138"/>
      </p:cViewPr>
      <p:guideLst/>
    </p:cSldViewPr>
  </p:slideViewPr>
  <p:outlineViewPr>
    <p:cViewPr>
      <p:scale>
        <a:sx n="33" d="100"/>
        <a:sy n="33" d="100"/>
      </p:scale>
      <p:origin x="0" y="-11296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21" d="100"/>
          <a:sy n="121" d="100"/>
        </p:scale>
        <p:origin x="3904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 Regular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5504ED-601C-9F41-A2BB-A84CD9D575D8}" type="datetimeFigureOut">
              <a:rPr lang="en-US" smtClean="0">
                <a:latin typeface="Arial Regular"/>
              </a:rPr>
              <a:t>6/29/2021</a:t>
            </a:fld>
            <a:endParaRPr lang="en-US" dirty="0">
              <a:latin typeface="Arial Regular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Arial Regular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185347-B0FD-EF4B-941B-A92CF753AB4E}" type="slidenum">
              <a:rPr lang="en-US" smtClean="0">
                <a:latin typeface="Arial Regular"/>
              </a:rPr>
              <a:t>‹#›</a:t>
            </a:fld>
            <a:endParaRPr lang="en-US" dirty="0">
              <a:latin typeface="Arial Regular"/>
            </a:endParaRPr>
          </a:p>
        </p:txBody>
      </p:sp>
    </p:spTree>
    <p:extLst>
      <p:ext uri="{BB962C8B-B14F-4D97-AF65-F5344CB8AC3E}">
        <p14:creationId xmlns:p14="http://schemas.microsoft.com/office/powerpoint/2010/main" val="408168340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rial Regular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rial Regular"/>
              </a:defRPr>
            </a:lvl1pPr>
          </a:lstStyle>
          <a:p>
            <a:fld id="{C4499A69-9E3B-7C4C-9E3F-523F007A72CB}" type="datetimeFigureOut">
              <a:rPr lang="en-US" smtClean="0"/>
              <a:pPr/>
              <a:t>6/29/2021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rial Regular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rial Regular"/>
              </a:defRPr>
            </a:lvl1pPr>
          </a:lstStyle>
          <a:p>
            <a:fld id="{B02D6E04-3A2F-4B48-A297-666578EDF1B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991402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1pPr>
    <a:lvl2pPr marL="457200" algn="l" defTabSz="4572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2pPr>
    <a:lvl3pPr marL="914400" algn="l" defTabSz="4572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3pPr>
    <a:lvl4pPr marL="1371600" algn="l" defTabSz="4572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4pPr>
    <a:lvl5pPr marL="1828800" algn="l" defTabSz="4572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2D6E04-3A2F-4B48-A297-666578EDF1B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99146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 Title No N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animal&#10;&#10;Description automatically generated">
            <a:extLst>
              <a:ext uri="{FF2B5EF4-FFF2-40B4-BE49-F238E27FC236}">
                <a16:creationId xmlns:a16="http://schemas.microsoft.com/office/drawing/2014/main" id="{760CAE04-42F6-C14D-AB3C-36D5B9FC9F6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396"/>
            <a:ext cx="9144000" cy="514629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638E5F3-76E5-C042-960D-4D3913A473AF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59000">
                <a:schemeClr val="accent1">
                  <a:alpha val="96000"/>
                </a:schemeClr>
              </a:gs>
              <a:gs pos="25000">
                <a:schemeClr val="accent3">
                  <a:alpha val="0"/>
                </a:scheme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31B7D22-96C5-D744-AB8D-7183965D3C9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392897" y="1959350"/>
            <a:ext cx="8145375" cy="498598"/>
          </a:xfrm>
        </p:spPr>
        <p:txBody>
          <a:bodyPr wrap="square" anchor="ctr" anchorCtr="0">
            <a:spAutoFit/>
          </a:bodyPr>
          <a:lstStyle>
            <a:lvl1pPr algn="l">
              <a:defRPr sz="36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B22C6B8-2F6B-8947-A2A3-ED9E370F7326}"/>
              </a:ext>
            </a:extLst>
          </p:cNvPr>
          <p:cNvCxnSpPr>
            <a:cxnSpLocks/>
          </p:cNvCxnSpPr>
          <p:nvPr/>
        </p:nvCxnSpPr>
        <p:spPr bwMode="white">
          <a:xfrm flipH="1">
            <a:off x="392897" y="2737095"/>
            <a:ext cx="2169460" cy="0"/>
          </a:xfrm>
          <a:prstGeom prst="line">
            <a:avLst/>
          </a:prstGeom>
          <a:ln w="95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20">
            <a:extLst>
              <a:ext uri="{FF2B5EF4-FFF2-40B4-BE49-F238E27FC236}">
                <a16:creationId xmlns:a16="http://schemas.microsoft.com/office/drawing/2014/main" id="{939A0796-1F5C-6743-A1D0-11A18609B2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92897" y="3016243"/>
            <a:ext cx="8145374" cy="254000"/>
          </a:xfrm>
        </p:spPr>
        <p:txBody>
          <a:bodyPr anchor="ctr" anchorCtr="0">
            <a:normAutofit/>
          </a:bodyPr>
          <a:lstStyle>
            <a:lvl1pPr>
              <a:defRPr sz="1600"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Speaker title and/or date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AFBACC0-EB7B-974F-961C-96DF6F44099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1751" y="666306"/>
            <a:ext cx="1292438" cy="274987"/>
          </a:xfrm>
          <a:prstGeom prst="rect">
            <a:avLst/>
          </a:prstGeom>
        </p:spPr>
      </p:pic>
      <p:sp>
        <p:nvSpPr>
          <p:cNvPr id="22" name="Google Shape;12;p1">
            <a:extLst>
              <a:ext uri="{FF2B5EF4-FFF2-40B4-BE49-F238E27FC236}">
                <a16:creationId xmlns:a16="http://schemas.microsoft.com/office/drawing/2014/main" id="{440CC68A-242A-C04A-91BE-1B071E76CF7B}"/>
              </a:ext>
            </a:extLst>
          </p:cNvPr>
          <p:cNvSpPr txBox="1">
            <a:spLocks noGrp="1"/>
          </p:cNvSpPr>
          <p:nvPr>
            <p:ph type="ftr" idx="3"/>
          </p:nvPr>
        </p:nvSpPr>
        <p:spPr>
          <a:xfrm>
            <a:off x="399854" y="4687662"/>
            <a:ext cx="4572000" cy="187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600" b="0" i="0" u="none" strike="noStrike" cap="none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© 2021 Cognizant</a:t>
            </a:r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92387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EB04ED9-CA93-3142-B4EC-8ED6F34D15E9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2" y="0"/>
            <a:ext cx="9143716" cy="5143500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63D68EAA-2800-2247-8628-ED1190D0008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821799" y="1709543"/>
            <a:ext cx="6731000" cy="1218795"/>
          </a:xfrm>
        </p:spPr>
        <p:txBody>
          <a:bodyPr wrap="square" anchor="t" anchorCtr="0">
            <a:spAutoFit/>
          </a:bodyPr>
          <a:lstStyle>
            <a:lvl1pPr algn="l">
              <a:defRPr sz="44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Divider Title Goes Here</a:t>
            </a:r>
            <a:br>
              <a:rPr lang="en-US" dirty="0"/>
            </a:br>
            <a:r>
              <a:rPr lang="en-US" dirty="0"/>
              <a:t>Divider Title Goes Here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15D67C1-E5E2-DA4B-B9CA-F4770AE7E188}"/>
              </a:ext>
            </a:extLst>
          </p:cNvPr>
          <p:cNvCxnSpPr>
            <a:cxnSpLocks/>
          </p:cNvCxnSpPr>
          <p:nvPr/>
        </p:nvCxnSpPr>
        <p:spPr>
          <a:xfrm>
            <a:off x="821799" y="1507618"/>
            <a:ext cx="6720840" cy="0"/>
          </a:xfrm>
          <a:prstGeom prst="line">
            <a:avLst/>
          </a:prstGeom>
          <a:ln>
            <a:solidFill>
              <a:srgbClr val="2D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2B70743-5F5D-8242-9DEE-0023FCB4BEB9}"/>
              </a:ext>
            </a:extLst>
          </p:cNvPr>
          <p:cNvCxnSpPr>
            <a:cxnSpLocks/>
          </p:cNvCxnSpPr>
          <p:nvPr userDrawn="1"/>
        </p:nvCxnSpPr>
        <p:spPr>
          <a:xfrm>
            <a:off x="821799" y="1507618"/>
            <a:ext cx="6720840" cy="0"/>
          </a:xfrm>
          <a:prstGeom prst="line">
            <a:avLst/>
          </a:prstGeom>
          <a:ln>
            <a:solidFill>
              <a:srgbClr val="2D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Google Shape;31;p4">
            <a:extLst>
              <a:ext uri="{FF2B5EF4-FFF2-40B4-BE49-F238E27FC236}">
                <a16:creationId xmlns:a16="http://schemas.microsoft.com/office/drawing/2014/main" id="{EA9E8149-DC09-BF4C-A047-DA472CEC73ED}"/>
              </a:ext>
            </a:extLst>
          </p:cNvPr>
          <p:cNvPicPr preferRelativeResize="0"/>
          <p:nvPr userDrawn="1"/>
        </p:nvPicPr>
        <p:blipFill>
          <a:blip r:embed="rId3"/>
          <a:srcRect/>
          <a:stretch/>
        </p:blipFill>
        <p:spPr>
          <a:xfrm>
            <a:off x="8064240" y="4752436"/>
            <a:ext cx="694660" cy="147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291721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animal, bed, computer, sitting&#10;&#10;Description automatically generated">
            <a:extLst>
              <a:ext uri="{FF2B5EF4-FFF2-40B4-BE49-F238E27FC236}">
                <a16:creationId xmlns:a16="http://schemas.microsoft.com/office/drawing/2014/main" id="{A1136187-A332-734A-993D-A693410B0D5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solidFill>
            <a:srgbClr val="0A0C40"/>
          </a:solidFill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AAAFF55D-6D18-1F44-A693-04D09308D0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821799" y="1709543"/>
            <a:ext cx="6731000" cy="1218795"/>
          </a:xfrm>
        </p:spPr>
        <p:txBody>
          <a:bodyPr wrap="square" anchor="t" anchorCtr="0">
            <a:spAutoFit/>
          </a:bodyPr>
          <a:lstStyle>
            <a:lvl1pPr algn="l">
              <a:defRPr sz="44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Divider Title Goes Here</a:t>
            </a:r>
            <a:br>
              <a:rPr lang="en-US" dirty="0"/>
            </a:br>
            <a:r>
              <a:rPr lang="en-US" dirty="0"/>
              <a:t>Divider Title Goes Here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7C825B-B4FF-FF40-84F6-962714FC3A43}"/>
              </a:ext>
            </a:extLst>
          </p:cNvPr>
          <p:cNvCxnSpPr>
            <a:cxnSpLocks/>
          </p:cNvCxnSpPr>
          <p:nvPr/>
        </p:nvCxnSpPr>
        <p:spPr>
          <a:xfrm>
            <a:off x="821799" y="1507618"/>
            <a:ext cx="6720840" cy="0"/>
          </a:xfrm>
          <a:prstGeom prst="line">
            <a:avLst/>
          </a:prstGeom>
          <a:ln>
            <a:solidFill>
              <a:srgbClr val="2D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57DEA6C-B3A9-2342-B96D-B8A48AEC00EC}"/>
              </a:ext>
            </a:extLst>
          </p:cNvPr>
          <p:cNvCxnSpPr>
            <a:cxnSpLocks/>
          </p:cNvCxnSpPr>
          <p:nvPr userDrawn="1"/>
        </p:nvCxnSpPr>
        <p:spPr>
          <a:xfrm>
            <a:off x="821799" y="1507618"/>
            <a:ext cx="6720840" cy="0"/>
          </a:xfrm>
          <a:prstGeom prst="line">
            <a:avLst/>
          </a:prstGeom>
          <a:ln>
            <a:solidFill>
              <a:srgbClr val="2D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Google Shape;31;p4">
            <a:extLst>
              <a:ext uri="{FF2B5EF4-FFF2-40B4-BE49-F238E27FC236}">
                <a16:creationId xmlns:a16="http://schemas.microsoft.com/office/drawing/2014/main" id="{67982056-F404-8042-8D6D-C112D547D3BF}"/>
              </a:ext>
            </a:extLst>
          </p:cNvPr>
          <p:cNvPicPr preferRelativeResize="0"/>
          <p:nvPr userDrawn="1"/>
        </p:nvPicPr>
        <p:blipFill>
          <a:blip r:embed="rId3"/>
          <a:srcRect/>
          <a:stretch/>
        </p:blipFill>
        <p:spPr>
          <a:xfrm>
            <a:off x="8064240" y="4752436"/>
            <a:ext cx="694660" cy="147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867023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8580102-CAD4-A748-BD95-3E5812A2AD6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1928" y="-3"/>
            <a:ext cx="9142072" cy="5143501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5210EB9E-64BF-9644-B205-F00F04A6F5D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821799" y="1709543"/>
            <a:ext cx="6731000" cy="1218795"/>
          </a:xfrm>
        </p:spPr>
        <p:txBody>
          <a:bodyPr wrap="square" anchor="t" anchorCtr="0">
            <a:spAutoFit/>
          </a:bodyPr>
          <a:lstStyle>
            <a:lvl1pPr algn="l">
              <a:defRPr sz="44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Divider Title Goes Here</a:t>
            </a:r>
            <a:br>
              <a:rPr lang="en-US" dirty="0"/>
            </a:br>
            <a:r>
              <a:rPr lang="en-US" dirty="0"/>
              <a:t>Divider Title Goes Here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10DD0DB-372F-554C-AC14-50A4A4866945}"/>
              </a:ext>
            </a:extLst>
          </p:cNvPr>
          <p:cNvCxnSpPr>
            <a:cxnSpLocks/>
          </p:cNvCxnSpPr>
          <p:nvPr/>
        </p:nvCxnSpPr>
        <p:spPr>
          <a:xfrm>
            <a:off x="821799" y="1507618"/>
            <a:ext cx="6720840" cy="0"/>
          </a:xfrm>
          <a:prstGeom prst="line">
            <a:avLst/>
          </a:prstGeom>
          <a:ln>
            <a:solidFill>
              <a:srgbClr val="2D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F87DAB3-49A2-9848-B9BD-23E5BF5DE2B4}"/>
              </a:ext>
            </a:extLst>
          </p:cNvPr>
          <p:cNvCxnSpPr>
            <a:cxnSpLocks/>
          </p:cNvCxnSpPr>
          <p:nvPr userDrawn="1"/>
        </p:nvCxnSpPr>
        <p:spPr>
          <a:xfrm>
            <a:off x="821799" y="1507618"/>
            <a:ext cx="6720840" cy="0"/>
          </a:xfrm>
          <a:prstGeom prst="line">
            <a:avLst/>
          </a:prstGeom>
          <a:ln>
            <a:solidFill>
              <a:srgbClr val="2D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oogle Shape;31;p4">
            <a:extLst>
              <a:ext uri="{FF2B5EF4-FFF2-40B4-BE49-F238E27FC236}">
                <a16:creationId xmlns:a16="http://schemas.microsoft.com/office/drawing/2014/main" id="{C05BE943-7474-DD4A-B313-8B0F3AAD2C6E}"/>
              </a:ext>
            </a:extLst>
          </p:cNvPr>
          <p:cNvPicPr preferRelativeResize="0"/>
          <p:nvPr userDrawn="1"/>
        </p:nvPicPr>
        <p:blipFill>
          <a:blip r:embed="rId3"/>
          <a:srcRect/>
          <a:stretch/>
        </p:blipFill>
        <p:spPr>
          <a:xfrm>
            <a:off x="8064240" y="4752436"/>
            <a:ext cx="694660" cy="147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428550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5210EB9E-64BF-9644-B205-F00F04A6F5D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871538" y="1719207"/>
            <a:ext cx="7286576" cy="911147"/>
          </a:xfrm>
        </p:spPr>
        <p:txBody>
          <a:bodyPr wrap="square" anchor="ctr" anchorCtr="0">
            <a:spAutoFit/>
          </a:bodyPr>
          <a:lstStyle>
            <a:lvl1pPr algn="l">
              <a:lnSpc>
                <a:spcPct val="110000"/>
              </a:lnSpc>
              <a:defRPr lang="en-US" sz="2800" b="1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Divider Title Goes Here</a:t>
            </a:r>
            <a:br>
              <a:rPr lang="en-US" dirty="0"/>
            </a:br>
            <a:r>
              <a:rPr lang="en-US" dirty="0"/>
              <a:t>Divider Title Goes Here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871A731-EF2D-3E4D-A8BE-BB030DEE1FD1}"/>
              </a:ext>
            </a:extLst>
          </p:cNvPr>
          <p:cNvSpPr/>
          <p:nvPr/>
        </p:nvSpPr>
        <p:spPr>
          <a:xfrm>
            <a:off x="382524" y="1138876"/>
            <a:ext cx="8378952" cy="2865749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598E54-38EC-294F-8C60-78A2657ACE6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71538" y="2764982"/>
            <a:ext cx="7286576" cy="687055"/>
          </a:xfrm>
        </p:spPr>
        <p:txBody>
          <a:bodyPr/>
          <a:lstStyle>
            <a:lvl1pPr marL="0" marR="0" indent="0" algn="l" defTabSz="914378" rtl="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kern="1200" dirty="0" smtClean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 lang="en-US" sz="1600" kern="1200" dirty="0" smtClean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>
              <a:defRPr lang="en-US" sz="1600" kern="1200" dirty="0" smtClean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>
              <a:defRPr lang="en-US" sz="1600" kern="1200" dirty="0" smtClean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>
              <a:defRPr lang="en-US" sz="1600" kern="1200" dirty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  <a:br>
              <a:rPr lang="en-US" dirty="0"/>
            </a:b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960136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hank You_Blue BG">
    <p:bg>
      <p:bgPr>
        <a:gradFill flip="none" rotWithShape="1">
          <a:gsLst>
            <a:gs pos="65000">
              <a:schemeClr val="accent1"/>
            </a:gs>
            <a:gs pos="0">
              <a:schemeClr val="accent3"/>
            </a:gs>
          </a:gsLst>
          <a:lin ang="135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6A3ADC0F-2A6D-1D4D-9FFF-853C5C76A3A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91633" y="3025060"/>
            <a:ext cx="8207508" cy="369332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algn="l">
              <a:defRPr sz="2400" b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Name and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DA314B20-F29A-994E-87AC-493EFA67EDC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91633" y="3468190"/>
            <a:ext cx="8207508" cy="276999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algn="l">
              <a:defRPr sz="1800" b="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Contact Information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1C36AF9-C75C-DE4A-84C5-590522758F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391633" y="1986399"/>
            <a:ext cx="4069701" cy="830997"/>
          </a:xfrm>
        </p:spPr>
        <p:txBody>
          <a:bodyPr wrap="square" anchor="t" anchorCtr="0">
            <a:spAutoFit/>
          </a:bodyPr>
          <a:lstStyle>
            <a:lvl1pPr algn="l">
              <a:defRPr sz="6000" b="0" i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Thank You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022DC92-B704-DC40-B83E-0F108277F590}"/>
              </a:ext>
            </a:extLst>
          </p:cNvPr>
          <p:cNvCxnSpPr>
            <a:cxnSpLocks/>
          </p:cNvCxnSpPr>
          <p:nvPr/>
        </p:nvCxnSpPr>
        <p:spPr>
          <a:xfrm>
            <a:off x="391633" y="2863827"/>
            <a:ext cx="6720840" cy="0"/>
          </a:xfrm>
          <a:prstGeom prst="line">
            <a:avLst/>
          </a:prstGeom>
          <a:ln>
            <a:solidFill>
              <a:srgbClr val="2D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F11BA00-E5C3-4C40-8EE9-1714B1741F23}"/>
              </a:ext>
            </a:extLst>
          </p:cNvPr>
          <p:cNvCxnSpPr>
            <a:cxnSpLocks/>
          </p:cNvCxnSpPr>
          <p:nvPr userDrawn="1"/>
        </p:nvCxnSpPr>
        <p:spPr>
          <a:xfrm>
            <a:off x="391633" y="2863827"/>
            <a:ext cx="672084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0F7C23CE-B4B6-074F-A096-996F739F8EB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1751" y="666306"/>
            <a:ext cx="1292438" cy="274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21917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_White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lose up of a sign&#10;&#10;Description automatically generated">
            <a:extLst>
              <a:ext uri="{FF2B5EF4-FFF2-40B4-BE49-F238E27FC236}">
                <a16:creationId xmlns:a16="http://schemas.microsoft.com/office/drawing/2014/main" id="{984EF98A-342C-8248-8A70-D1976B26D2E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3949" y="509047"/>
            <a:ext cx="1583703" cy="573312"/>
          </a:xfrm>
          <a:prstGeom prst="rect">
            <a:avLst/>
          </a:prstGeom>
        </p:spPr>
      </p:pic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67A106C2-5DC2-334E-AB56-FB6F366835B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91633" y="3025060"/>
            <a:ext cx="8207508" cy="369332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algn="l">
              <a:defRPr sz="24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Name and Title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A1503A85-6F83-2D40-A4E5-05A8C8458BB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91633" y="3468190"/>
            <a:ext cx="8207508" cy="276999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algn="l">
              <a:defRPr sz="1800" b="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Contact Information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E482F6C8-B5FE-B946-AE3E-3127970C034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391633" y="1986399"/>
            <a:ext cx="4069701" cy="830997"/>
          </a:xfrm>
        </p:spPr>
        <p:txBody>
          <a:bodyPr wrap="square" anchor="t" anchorCtr="0">
            <a:spAutoFit/>
          </a:bodyPr>
          <a:lstStyle>
            <a:lvl1pPr algn="l">
              <a:defRPr sz="6000" b="0" i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Thank You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99C01C9-800E-D84A-9E19-8203BD31C8CB}"/>
              </a:ext>
            </a:extLst>
          </p:cNvPr>
          <p:cNvCxnSpPr>
            <a:cxnSpLocks/>
          </p:cNvCxnSpPr>
          <p:nvPr userDrawn="1"/>
        </p:nvCxnSpPr>
        <p:spPr>
          <a:xfrm>
            <a:off x="391633" y="2863827"/>
            <a:ext cx="6720840" cy="0"/>
          </a:xfrm>
          <a:prstGeom prst="line">
            <a:avLst/>
          </a:prstGeom>
          <a:ln>
            <a:solidFill>
              <a:srgbClr val="2D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8BF87D2-B4C9-EB43-AFC0-BD2E956BA07A}"/>
              </a:ext>
            </a:extLst>
          </p:cNvPr>
          <p:cNvCxnSpPr>
            <a:cxnSpLocks/>
          </p:cNvCxnSpPr>
          <p:nvPr userDrawn="1"/>
        </p:nvCxnSpPr>
        <p:spPr>
          <a:xfrm>
            <a:off x="391633" y="2863827"/>
            <a:ext cx="6720840" cy="0"/>
          </a:xfrm>
          <a:prstGeom prst="line">
            <a:avLst/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94994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+ Partner Log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509E2129-9E4C-AD40-AE55-23258A63EBA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91633" y="3025060"/>
            <a:ext cx="8207508" cy="369332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algn="l">
              <a:defRPr sz="24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Name and Title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DDF77C5E-05E3-594D-801E-13E0896EBFD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91633" y="3468190"/>
            <a:ext cx="8207508" cy="276999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algn="l">
              <a:defRPr sz="1800" b="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Contact Information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5BA10DC2-9D91-7C46-B15D-59734EF7B8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391633" y="1986399"/>
            <a:ext cx="4069701" cy="830997"/>
          </a:xfrm>
        </p:spPr>
        <p:txBody>
          <a:bodyPr wrap="square" anchor="t" anchorCtr="0">
            <a:spAutoFit/>
          </a:bodyPr>
          <a:lstStyle>
            <a:lvl1pPr algn="l">
              <a:defRPr sz="6000" b="0" i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Thank You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7C8C990-A2D0-C44F-BFA7-3C5714F6717A}"/>
              </a:ext>
            </a:extLst>
          </p:cNvPr>
          <p:cNvCxnSpPr>
            <a:cxnSpLocks/>
          </p:cNvCxnSpPr>
          <p:nvPr userDrawn="1"/>
        </p:nvCxnSpPr>
        <p:spPr>
          <a:xfrm>
            <a:off x="391633" y="2863827"/>
            <a:ext cx="6720840" cy="0"/>
          </a:xfrm>
          <a:prstGeom prst="line">
            <a:avLst/>
          </a:prstGeom>
          <a:ln>
            <a:solidFill>
              <a:srgbClr val="2D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972B6D3-63F9-864C-888A-001661D64DEC}"/>
              </a:ext>
            </a:extLst>
          </p:cNvPr>
          <p:cNvCxnSpPr>
            <a:cxnSpLocks/>
          </p:cNvCxnSpPr>
          <p:nvPr userDrawn="1"/>
        </p:nvCxnSpPr>
        <p:spPr>
          <a:xfrm>
            <a:off x="391633" y="2863827"/>
            <a:ext cx="6720840" cy="0"/>
          </a:xfrm>
          <a:prstGeom prst="line">
            <a:avLst/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Picture Placeholder 3">
            <a:extLst>
              <a:ext uri="{FF2B5EF4-FFF2-40B4-BE49-F238E27FC236}">
                <a16:creationId xmlns:a16="http://schemas.microsoft.com/office/drawing/2014/main" id="{CCE07A90-5BD7-3846-9C94-4AFF05FCDB0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996298" y="495251"/>
            <a:ext cx="2777457" cy="614363"/>
          </a:xfrm>
          <a:prstGeom prst="rect">
            <a:avLst/>
          </a:prstGeom>
          <a:noFill/>
        </p:spPr>
        <p:txBody>
          <a:bodyPr anchor="ctr" anchorCtr="0">
            <a:normAutofit/>
          </a:bodyPr>
          <a:lstStyle>
            <a:lvl1pPr algn="ctr">
              <a:defRPr sz="1400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Insert Client or Partner Logo Here</a:t>
            </a:r>
          </a:p>
        </p:txBody>
      </p:sp>
      <p:pic>
        <p:nvPicPr>
          <p:cNvPr id="19" name="Picture 18" descr="A close up of a sign&#10;&#10;Description automatically generated">
            <a:extLst>
              <a:ext uri="{FF2B5EF4-FFF2-40B4-BE49-F238E27FC236}">
                <a16:creationId xmlns:a16="http://schemas.microsoft.com/office/drawing/2014/main" id="{AE47E0B5-BCE9-5149-9EA6-24AE435C292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3949" y="509047"/>
            <a:ext cx="1583703" cy="573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0475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ch Background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E43B87D-A0F4-A145-BCBE-88325C169FEF}"/>
              </a:ext>
            </a:extLst>
          </p:cNvPr>
          <p:cNvSpPr/>
          <p:nvPr/>
        </p:nvSpPr>
        <p:spPr>
          <a:xfrm>
            <a:off x="0" y="4057650"/>
            <a:ext cx="9144000" cy="10858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F363CBB-0CE6-524D-A91E-F704F804A71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2" y="0"/>
            <a:ext cx="914371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16898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ch Background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E43B87D-A0F4-A145-BCBE-88325C169FEF}"/>
              </a:ext>
            </a:extLst>
          </p:cNvPr>
          <p:cNvSpPr/>
          <p:nvPr/>
        </p:nvSpPr>
        <p:spPr>
          <a:xfrm>
            <a:off x="0" y="4057650"/>
            <a:ext cx="9144000" cy="10858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icture containing animal, bed, computer, sitting&#10;&#10;Description automatically generated">
            <a:extLst>
              <a:ext uri="{FF2B5EF4-FFF2-40B4-BE49-F238E27FC236}">
                <a16:creationId xmlns:a16="http://schemas.microsoft.com/office/drawing/2014/main" id="{AFD0E892-AD84-1E4B-88EE-D37B1E173C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5"/>
            <a:ext cx="9144000" cy="5142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99611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ch Background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14672F0-3606-864E-B5C6-3D3E01E37D5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28" y="0"/>
            <a:ext cx="916046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4963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404F555-4B35-F044-B7D0-D32F73D755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83514F4C-7ADC-DE4D-A9B9-98C517672F4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392897" y="1865966"/>
            <a:ext cx="8145375" cy="498598"/>
          </a:xfrm>
        </p:spPr>
        <p:txBody>
          <a:bodyPr wrap="square" anchor="ctr" anchorCtr="0">
            <a:spAutoFit/>
          </a:bodyPr>
          <a:lstStyle>
            <a:lvl1pPr algn="l">
              <a:defRPr sz="36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0C92BD9-461C-B44C-A888-2A3974A3395D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392897" y="3087443"/>
            <a:ext cx="2169460" cy="0"/>
          </a:xfrm>
          <a:prstGeom prst="line">
            <a:avLst/>
          </a:prstGeom>
          <a:ln w="95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6">
            <a:extLst>
              <a:ext uri="{FF2B5EF4-FFF2-40B4-BE49-F238E27FC236}">
                <a16:creationId xmlns:a16="http://schemas.microsoft.com/office/drawing/2014/main" id="{F781DEC4-E189-A448-B280-5E83F508A8A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92897" y="2452017"/>
            <a:ext cx="8154802" cy="406477"/>
          </a:xfrm>
        </p:spPr>
        <p:txBody>
          <a:bodyPr anchor="ctr" anchorCtr="0">
            <a:noAutofit/>
          </a:bodyPr>
          <a:lstStyle>
            <a:lvl1pPr marL="0" indent="0">
              <a:buFont typeface="Arial" panose="020B0604020202020204" pitchFamily="34" charset="0"/>
              <a:buNone/>
              <a:defRPr sz="2000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2"/>
                </a:solidFill>
              </a:defRPr>
            </a:lvl2pPr>
            <a:lvl3pPr marL="228600" indent="0">
              <a:buNone/>
              <a:defRPr/>
            </a:lvl3pPr>
          </a:lstStyle>
          <a:p>
            <a:pPr lvl="0"/>
            <a:r>
              <a:rPr lang="en-US" dirty="0"/>
              <a:t>Speaker’s Full Name or Subtitle</a:t>
            </a:r>
          </a:p>
        </p:txBody>
      </p:sp>
      <p:sp>
        <p:nvSpPr>
          <p:cNvPr id="28" name="Text Placeholder 20">
            <a:extLst>
              <a:ext uri="{FF2B5EF4-FFF2-40B4-BE49-F238E27FC236}">
                <a16:creationId xmlns:a16="http://schemas.microsoft.com/office/drawing/2014/main" id="{38C15BCF-A1F0-0A45-A8D2-2FDF940D2F4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92897" y="3206949"/>
            <a:ext cx="8145374" cy="254000"/>
          </a:xfrm>
        </p:spPr>
        <p:txBody>
          <a:bodyPr anchor="ctr" anchorCtr="0">
            <a:normAutofit/>
          </a:bodyPr>
          <a:lstStyle>
            <a:lvl1pPr>
              <a:defRPr sz="1600"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Speaker title and/or date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7045F57-BF5F-8A4D-9CF9-BF0C987C2CC3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392897" y="3087443"/>
            <a:ext cx="2169460" cy="0"/>
          </a:xfrm>
          <a:prstGeom prst="line">
            <a:avLst/>
          </a:prstGeom>
          <a:ln w="95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>
            <a:extLst>
              <a:ext uri="{FF2B5EF4-FFF2-40B4-BE49-F238E27FC236}">
                <a16:creationId xmlns:a16="http://schemas.microsoft.com/office/drawing/2014/main" id="{058CD24C-645C-4443-A4E6-F41DA470068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1751" y="666306"/>
            <a:ext cx="1292438" cy="274987"/>
          </a:xfrm>
          <a:prstGeom prst="rect">
            <a:avLst/>
          </a:prstGeom>
        </p:spPr>
      </p:pic>
      <p:sp>
        <p:nvSpPr>
          <p:cNvPr id="31" name="Google Shape;12;p1">
            <a:extLst>
              <a:ext uri="{FF2B5EF4-FFF2-40B4-BE49-F238E27FC236}">
                <a16:creationId xmlns:a16="http://schemas.microsoft.com/office/drawing/2014/main" id="{93AD7C8F-9026-284B-8E78-BA27B45D728D}"/>
              </a:ext>
            </a:extLst>
          </p:cNvPr>
          <p:cNvSpPr txBox="1">
            <a:spLocks noGrp="1"/>
          </p:cNvSpPr>
          <p:nvPr>
            <p:ph type="ftr" idx="3"/>
          </p:nvPr>
        </p:nvSpPr>
        <p:spPr>
          <a:xfrm>
            <a:off x="399854" y="4687662"/>
            <a:ext cx="4572000" cy="187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600" b="0" i="0" u="none" strike="noStrike" cap="none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© 2021 Cognizant</a:t>
            </a:r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756864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ue Gradient Background">
    <p:bg>
      <p:bgPr>
        <a:gradFill flip="none" rotWithShape="1">
          <a:gsLst>
            <a:gs pos="65000">
              <a:schemeClr val="accent1"/>
            </a:gs>
            <a:gs pos="0">
              <a:schemeClr val="accent3"/>
            </a:gs>
          </a:gsLst>
          <a:lin ang="135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2076559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960161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DC19695-391B-DA44-A38A-0745805811B8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65000">
                <a:schemeClr val="accent1"/>
              </a:gs>
              <a:gs pos="0">
                <a:schemeClr val="accent3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C15AA5-70F9-0B45-8147-A29FFDCDCF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048" y="274321"/>
            <a:ext cx="8378952" cy="621030"/>
          </a:xfrm>
        </p:spPr>
        <p:txBody>
          <a:bodyPr wrap="none">
            <a:noAutofit/>
          </a:bodyPr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FAEC6B79-D329-DE46-B777-F072288C8C0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77952" y="1111401"/>
            <a:ext cx="8385048" cy="331927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83464" indent="-283464">
              <a:buFont typeface="+mj-lt"/>
              <a:buAutoNum type="arabicPeriod"/>
              <a:defRPr>
                <a:solidFill>
                  <a:schemeClr val="bg1"/>
                </a:solidFill>
              </a:defRPr>
            </a:lvl1pPr>
            <a:lvl2pPr marL="0" indent="0">
              <a:buNone/>
              <a:defRPr lang="en-US" sz="1400" baseline="0" noProof="0" dirty="0">
                <a:solidFill>
                  <a:schemeClr val="bg1"/>
                </a:solidFill>
              </a:defRPr>
            </a:lvl2pPr>
            <a:lvl3pPr marL="0" indent="0"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3pPr>
            <a:lvl4pPr marL="0" indent="0"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4pPr>
            <a:lvl5pPr marL="0" indent="0"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6pPr>
            <a:lvl7pPr marL="0" indent="0"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Numbered text</a:t>
            </a:r>
          </a:p>
          <a:p>
            <a:pPr lvl="1"/>
            <a:r>
              <a:rPr lang="en-US" dirty="0"/>
              <a:t>Supporting text</a:t>
            </a:r>
          </a:p>
          <a:p>
            <a:pPr lvl="1"/>
            <a:endParaRPr lang="en-US" dirty="0"/>
          </a:p>
          <a:p>
            <a:pPr lvl="0"/>
            <a:r>
              <a:rPr lang="en-US" dirty="0"/>
              <a:t>Numbered text</a:t>
            </a:r>
          </a:p>
          <a:p>
            <a:pPr lvl="1"/>
            <a:r>
              <a:rPr lang="en-US" dirty="0"/>
              <a:t>Supporting text</a:t>
            </a:r>
          </a:p>
          <a:p>
            <a:pPr lvl="1"/>
            <a:endParaRPr lang="en-US" dirty="0"/>
          </a:p>
          <a:p>
            <a:pPr lvl="0"/>
            <a:r>
              <a:rPr lang="en-US" dirty="0"/>
              <a:t>Numbered text</a:t>
            </a:r>
          </a:p>
          <a:p>
            <a:pPr lvl="1"/>
            <a:r>
              <a:rPr lang="en-US" dirty="0"/>
              <a:t>Supporting text</a:t>
            </a:r>
          </a:p>
          <a:p>
            <a:pPr lvl="1"/>
            <a:endParaRPr lang="en-US" dirty="0"/>
          </a:p>
          <a:p>
            <a:pPr lvl="0"/>
            <a:r>
              <a:rPr lang="en-US" dirty="0"/>
              <a:t>Numbered text</a:t>
            </a:r>
          </a:p>
          <a:p>
            <a:pPr lvl="1"/>
            <a:r>
              <a:rPr lang="en-US" dirty="0"/>
              <a:t>Supporting text</a:t>
            </a:r>
          </a:p>
        </p:txBody>
      </p:sp>
      <p:pic>
        <p:nvPicPr>
          <p:cNvPr id="16" name="Google Shape;31;p4">
            <a:extLst>
              <a:ext uri="{FF2B5EF4-FFF2-40B4-BE49-F238E27FC236}">
                <a16:creationId xmlns:a16="http://schemas.microsoft.com/office/drawing/2014/main" id="{DD0E942B-5E27-3E48-B2FD-8C5C53735D13}"/>
              </a:ext>
            </a:extLst>
          </p:cNvPr>
          <p:cNvPicPr preferRelativeResize="0"/>
          <p:nvPr userDrawn="1"/>
        </p:nvPicPr>
        <p:blipFill rotWithShape="1">
          <a:blip r:embed="rId2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66567" y="4747206"/>
            <a:ext cx="694660" cy="149088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2;p1">
            <a:extLst>
              <a:ext uri="{FF2B5EF4-FFF2-40B4-BE49-F238E27FC236}">
                <a16:creationId xmlns:a16="http://schemas.microsoft.com/office/drawing/2014/main" id="{D326E30D-DB89-8D40-973E-C05D4B49BD91}"/>
              </a:ext>
            </a:extLst>
          </p:cNvPr>
          <p:cNvSpPr txBox="1">
            <a:spLocks noGrp="1"/>
          </p:cNvSpPr>
          <p:nvPr>
            <p:ph type="ftr" idx="3"/>
          </p:nvPr>
        </p:nvSpPr>
        <p:spPr>
          <a:xfrm>
            <a:off x="660386" y="4687662"/>
            <a:ext cx="4572000" cy="187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600" b="0" i="0" u="none" strike="noStrike" cap="none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© 2021 Cognizant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19" name="Google Shape;13;p1">
            <a:extLst>
              <a:ext uri="{FF2B5EF4-FFF2-40B4-BE49-F238E27FC236}">
                <a16:creationId xmlns:a16="http://schemas.microsoft.com/office/drawing/2014/main" id="{9581B514-86A4-F04F-9D5A-766872040DA0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xfrm>
            <a:off x="385100" y="4751792"/>
            <a:ext cx="228600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600" b="0" i="0" u="none" strike="noStrike" cap="none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 b="0"/>
          </a:p>
        </p:txBody>
      </p:sp>
    </p:spTree>
    <p:extLst>
      <p:ext uri="{BB962C8B-B14F-4D97-AF65-F5344CB8AC3E}">
        <p14:creationId xmlns:p14="http://schemas.microsoft.com/office/powerpoint/2010/main" val="1238541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Client Part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3">
            <a:extLst>
              <a:ext uri="{FF2B5EF4-FFF2-40B4-BE49-F238E27FC236}">
                <a16:creationId xmlns:a16="http://schemas.microsoft.com/office/drawing/2014/main" id="{DF24104C-8FB7-894E-951E-C148D518F3F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996298" y="495251"/>
            <a:ext cx="2777457" cy="614363"/>
          </a:xfrm>
          <a:prstGeom prst="rect">
            <a:avLst/>
          </a:prstGeom>
          <a:noFill/>
        </p:spPr>
        <p:txBody>
          <a:bodyPr anchor="ctr" anchorCtr="0">
            <a:normAutofit/>
          </a:bodyPr>
          <a:lstStyle>
            <a:lvl1pPr algn="ctr">
              <a:defRPr sz="1400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Insert Client or Partner Logo Here</a:t>
            </a:r>
          </a:p>
        </p:txBody>
      </p:sp>
      <p:pic>
        <p:nvPicPr>
          <p:cNvPr id="11" name="Picture 10" descr="A close up of a sign&#10;&#10;Description automatically generated">
            <a:extLst>
              <a:ext uri="{FF2B5EF4-FFF2-40B4-BE49-F238E27FC236}">
                <a16:creationId xmlns:a16="http://schemas.microsoft.com/office/drawing/2014/main" id="{29126F6D-72D3-EC4A-B604-82C555EB5C6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3949" y="509047"/>
            <a:ext cx="1583703" cy="573312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D1A061D7-3647-974E-8D0D-9EF5100DC32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392897" y="1865966"/>
            <a:ext cx="8145375" cy="498598"/>
          </a:xfrm>
        </p:spPr>
        <p:txBody>
          <a:bodyPr wrap="square" anchor="ctr" anchorCtr="0">
            <a:spAutoFit/>
          </a:bodyPr>
          <a:lstStyle>
            <a:lvl1pPr algn="l">
              <a:defRPr sz="3600" b="1" i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7E3773C-1566-4F4E-B915-8C680FA1C8B1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392897" y="3087443"/>
            <a:ext cx="2169460" cy="0"/>
          </a:xfrm>
          <a:prstGeom prst="line">
            <a:avLst/>
          </a:prstGeom>
          <a:ln w="95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472833B4-DF41-8A4B-A9AD-F1E4B85EC9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92897" y="2452017"/>
            <a:ext cx="8154802" cy="406477"/>
          </a:xfrm>
        </p:spPr>
        <p:txBody>
          <a:bodyPr anchor="ctr" anchorCtr="0">
            <a:noAutofit/>
          </a:bodyPr>
          <a:lstStyle>
            <a:lvl1pPr marL="0" indent="0">
              <a:buFont typeface="Arial" panose="020B0604020202020204" pitchFamily="34" charset="0"/>
              <a:buNone/>
              <a:defRPr sz="2000">
                <a:solidFill>
                  <a:schemeClr val="accent2"/>
                </a:solidFill>
              </a:defRPr>
            </a:lvl1pPr>
            <a:lvl2pPr marL="0" indent="0">
              <a:buNone/>
              <a:defRPr>
                <a:solidFill>
                  <a:schemeClr val="bg2"/>
                </a:solidFill>
              </a:defRPr>
            </a:lvl2pPr>
            <a:lvl3pPr marL="228600" indent="0">
              <a:buNone/>
              <a:defRPr/>
            </a:lvl3pPr>
          </a:lstStyle>
          <a:p>
            <a:pPr lvl="0"/>
            <a:r>
              <a:rPr lang="en-US" dirty="0"/>
              <a:t>Speaker’s Full Name or Subtitle</a:t>
            </a:r>
          </a:p>
        </p:txBody>
      </p:sp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FF35EAF2-3A66-FF40-9839-2AFC9D7BBF3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92897" y="3206949"/>
            <a:ext cx="8145374" cy="254000"/>
          </a:xfrm>
        </p:spPr>
        <p:txBody>
          <a:bodyPr anchor="ctr" anchorCtr="0">
            <a:normAutofit/>
          </a:bodyPr>
          <a:lstStyle>
            <a:lvl1pPr>
              <a:defRPr sz="1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Speaker title and/or date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EF7B4FB-DF40-EB43-8349-5567CCC69D72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392897" y="3087443"/>
            <a:ext cx="2169460" cy="0"/>
          </a:xfrm>
          <a:prstGeom prst="line">
            <a:avLst/>
          </a:prstGeom>
          <a:ln w="9525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Google Shape;12;p1">
            <a:extLst>
              <a:ext uri="{FF2B5EF4-FFF2-40B4-BE49-F238E27FC236}">
                <a16:creationId xmlns:a16="http://schemas.microsoft.com/office/drawing/2014/main" id="{278167FF-009C-5446-9998-25B1B65D6BB5}"/>
              </a:ext>
            </a:extLst>
          </p:cNvPr>
          <p:cNvSpPr txBox="1">
            <a:spLocks noGrp="1"/>
          </p:cNvSpPr>
          <p:nvPr>
            <p:ph type="ftr" idx="3"/>
          </p:nvPr>
        </p:nvSpPr>
        <p:spPr>
          <a:xfrm>
            <a:off x="399854" y="4687662"/>
            <a:ext cx="4572000" cy="187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6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© 2021 Cognizant</a:t>
            </a:r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5326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Layout_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15AA5-70F9-0B45-8147-A29FFDCDCF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048" y="274321"/>
            <a:ext cx="8414004" cy="621030"/>
          </a:xfrm>
        </p:spPr>
        <p:txBody>
          <a:bodyPr wrap="square">
            <a:normAutofit/>
          </a:bodyPr>
          <a:lstStyle>
            <a:lvl1pPr>
              <a:defRPr sz="2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938DDBF-3A18-FC4C-9433-65FAE526516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81000" y="1093304"/>
            <a:ext cx="8382000" cy="337930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Google Shape;12;p1">
            <a:extLst>
              <a:ext uri="{FF2B5EF4-FFF2-40B4-BE49-F238E27FC236}">
                <a16:creationId xmlns:a16="http://schemas.microsoft.com/office/drawing/2014/main" id="{222D8B4C-0D63-424E-8510-858936FC1629}"/>
              </a:ext>
            </a:extLst>
          </p:cNvPr>
          <p:cNvSpPr txBox="1">
            <a:spLocks noGrp="1"/>
          </p:cNvSpPr>
          <p:nvPr>
            <p:ph type="ftr" idx="3"/>
          </p:nvPr>
        </p:nvSpPr>
        <p:spPr>
          <a:xfrm>
            <a:off x="660386" y="4687662"/>
            <a:ext cx="4572000" cy="187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6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© 2021 Cognizant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7" name="Google Shape;13;p1">
            <a:extLst>
              <a:ext uri="{FF2B5EF4-FFF2-40B4-BE49-F238E27FC236}">
                <a16:creationId xmlns:a16="http://schemas.microsoft.com/office/drawing/2014/main" id="{B866A17E-7289-AF49-BBE7-90DB0F56E091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xfrm>
            <a:off x="385100" y="4751792"/>
            <a:ext cx="228600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6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 b="0"/>
          </a:p>
        </p:txBody>
      </p:sp>
    </p:spTree>
    <p:extLst>
      <p:ext uri="{BB962C8B-B14F-4D97-AF65-F5344CB8AC3E}">
        <p14:creationId xmlns:p14="http://schemas.microsoft.com/office/powerpoint/2010/main" val="40736244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15AA5-70F9-0B45-8147-A29FFDCDCF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048" y="274321"/>
            <a:ext cx="8414004" cy="621030"/>
          </a:xfrm>
        </p:spPr>
        <p:txBody>
          <a:bodyPr wrap="square">
            <a:normAutofit/>
          </a:bodyPr>
          <a:lstStyle>
            <a:lvl1pPr>
              <a:defRPr sz="2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938DDBF-3A18-FC4C-9433-65FAE526516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81000" y="1093304"/>
            <a:ext cx="8417052" cy="3379305"/>
          </a:xfrm>
        </p:spPr>
        <p:txBody>
          <a:bodyPr/>
          <a:lstStyle>
            <a:lvl1pPr marL="119063" marR="0" indent="-119063" algn="l" defTabSz="914378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  <a:lvl2pPr marL="117475" marR="0" indent="-119063" algn="l" defTabSz="914378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lvl2pPr>
            <a:lvl3pPr marL="346075" marR="0" indent="-119063" algn="l" defTabSz="914378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lvl3pPr>
            <a:lvl4pPr marL="574675" marR="0" indent="-119063" algn="l" defTabSz="914378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lvl4pPr>
            <a:lvl5pPr marL="803275" marR="0" indent="-119063" algn="l" defTabSz="914378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lvl5pPr>
          </a:lstStyle>
          <a:p>
            <a:pPr marL="803275" marR="0" lvl="4" indent="-119063" algn="l" defTabSz="914378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  <a:p>
            <a:pPr marL="119063" marR="0" lvl="0" indent="-119063" algn="l" defTabSz="914378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  <a:p>
            <a:pPr lvl="0"/>
            <a:endParaRPr lang="en-US" dirty="0"/>
          </a:p>
        </p:txBody>
      </p:sp>
      <p:sp>
        <p:nvSpPr>
          <p:cNvPr id="6" name="Google Shape;12;p1">
            <a:extLst>
              <a:ext uri="{FF2B5EF4-FFF2-40B4-BE49-F238E27FC236}">
                <a16:creationId xmlns:a16="http://schemas.microsoft.com/office/drawing/2014/main" id="{222D8B4C-0D63-424E-8510-858936FC1629}"/>
              </a:ext>
            </a:extLst>
          </p:cNvPr>
          <p:cNvSpPr txBox="1">
            <a:spLocks noGrp="1"/>
          </p:cNvSpPr>
          <p:nvPr>
            <p:ph type="ftr" idx="3"/>
          </p:nvPr>
        </p:nvSpPr>
        <p:spPr>
          <a:xfrm>
            <a:off x="660386" y="4687662"/>
            <a:ext cx="4572000" cy="187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6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© 2021 Cognizant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7" name="Google Shape;13;p1">
            <a:extLst>
              <a:ext uri="{FF2B5EF4-FFF2-40B4-BE49-F238E27FC236}">
                <a16:creationId xmlns:a16="http://schemas.microsoft.com/office/drawing/2014/main" id="{B866A17E-7289-AF49-BBE7-90DB0F56E091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xfrm>
            <a:off x="385100" y="4751792"/>
            <a:ext cx="228600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6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 b="0"/>
          </a:p>
        </p:txBody>
      </p:sp>
    </p:spTree>
    <p:extLst>
      <p:ext uri="{BB962C8B-B14F-4D97-AF65-F5344CB8AC3E}">
        <p14:creationId xmlns:p14="http://schemas.microsoft.com/office/powerpoint/2010/main" val="35721687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15AA5-70F9-0B45-8147-A29FFDCDCF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048" y="274321"/>
            <a:ext cx="8380028" cy="621030"/>
          </a:xfrm>
        </p:spPr>
        <p:txBody>
          <a:bodyPr wrap="square">
            <a:noAutofit/>
          </a:bodyPr>
          <a:lstStyle>
            <a:lvl1pPr>
              <a:defRPr sz="2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97462C10-2E2B-9246-8923-A71FA9D87C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4048" y="1085850"/>
            <a:ext cx="4026667" cy="3319272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Google Shape;12;p1">
            <a:extLst>
              <a:ext uri="{FF2B5EF4-FFF2-40B4-BE49-F238E27FC236}">
                <a16:creationId xmlns:a16="http://schemas.microsoft.com/office/drawing/2014/main" id="{BAF7FD8F-DE53-C14E-B065-6BA7AB02E44F}"/>
              </a:ext>
            </a:extLst>
          </p:cNvPr>
          <p:cNvSpPr txBox="1">
            <a:spLocks noGrp="1"/>
          </p:cNvSpPr>
          <p:nvPr>
            <p:ph type="ftr" idx="3"/>
          </p:nvPr>
        </p:nvSpPr>
        <p:spPr>
          <a:xfrm>
            <a:off x="660386" y="4687662"/>
            <a:ext cx="4572000" cy="187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6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© 2021 Cognizant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10" name="Google Shape;13;p1">
            <a:extLst>
              <a:ext uri="{FF2B5EF4-FFF2-40B4-BE49-F238E27FC236}">
                <a16:creationId xmlns:a16="http://schemas.microsoft.com/office/drawing/2014/main" id="{11FF1C8D-0CE7-D649-A0B9-562F1E526D0F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xfrm>
            <a:off x="385100" y="4751792"/>
            <a:ext cx="228600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6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 b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D6FF8B5-3F91-5844-85E0-3887EC487A6D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753681" y="1085850"/>
            <a:ext cx="4026667" cy="3319272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7808308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15AA5-70F9-0B45-8147-A29FFDCDCF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048" y="274321"/>
            <a:ext cx="8417052" cy="621030"/>
          </a:xfrm>
        </p:spPr>
        <p:txBody>
          <a:bodyPr wrap="square">
            <a:noAutofit/>
          </a:bodyPr>
          <a:lstStyle>
            <a:lvl1pPr>
              <a:defRPr sz="2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5626B74-7C61-A145-BD70-21148590E4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4048" y="1093304"/>
            <a:ext cx="2525358" cy="33192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0D149372-F04D-CC48-8B4F-76F0320F37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309321" y="1093304"/>
            <a:ext cx="2525358" cy="33192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6548ADF5-6624-B449-B0AB-E8FDF55A3B8B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234594" y="1093304"/>
            <a:ext cx="2525358" cy="33192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Google Shape;12;p1">
            <a:extLst>
              <a:ext uri="{FF2B5EF4-FFF2-40B4-BE49-F238E27FC236}">
                <a16:creationId xmlns:a16="http://schemas.microsoft.com/office/drawing/2014/main" id="{27684C86-C582-3241-9949-D8689BF5B3CF}"/>
              </a:ext>
            </a:extLst>
          </p:cNvPr>
          <p:cNvSpPr txBox="1">
            <a:spLocks noGrp="1"/>
          </p:cNvSpPr>
          <p:nvPr>
            <p:ph type="ftr" idx="3"/>
          </p:nvPr>
        </p:nvSpPr>
        <p:spPr>
          <a:xfrm>
            <a:off x="660386" y="4687662"/>
            <a:ext cx="4572000" cy="187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6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© 2021 Cognizant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12" name="Google Shape;13;p1">
            <a:extLst>
              <a:ext uri="{FF2B5EF4-FFF2-40B4-BE49-F238E27FC236}">
                <a16:creationId xmlns:a16="http://schemas.microsoft.com/office/drawing/2014/main" id="{FDD1508C-F6B9-6442-9F90-0F6B87851594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xfrm>
            <a:off x="385100" y="4751792"/>
            <a:ext cx="228600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6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 b="0"/>
          </a:p>
        </p:txBody>
      </p:sp>
    </p:spTree>
    <p:extLst>
      <p:ext uri="{BB962C8B-B14F-4D97-AF65-F5344CB8AC3E}">
        <p14:creationId xmlns:p14="http://schemas.microsoft.com/office/powerpoint/2010/main" val="22615029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ue Gradient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DC19695-391B-DA44-A38A-0745805811B8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65000">
                <a:schemeClr val="accent1"/>
              </a:gs>
              <a:gs pos="0">
                <a:schemeClr val="accent3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C15AA5-70F9-0B45-8147-A29FFDCDCF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048" y="274321"/>
            <a:ext cx="8378952" cy="621030"/>
          </a:xfrm>
        </p:spPr>
        <p:txBody>
          <a:bodyPr wrap="square">
            <a:noAutofit/>
          </a:bodyPr>
          <a:lstStyle>
            <a:lvl1pPr>
              <a:defRPr sz="2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Google Shape;12;p1">
            <a:extLst>
              <a:ext uri="{FF2B5EF4-FFF2-40B4-BE49-F238E27FC236}">
                <a16:creationId xmlns:a16="http://schemas.microsoft.com/office/drawing/2014/main" id="{275C674D-D20A-404C-9018-0EB18C6D1F33}"/>
              </a:ext>
            </a:extLst>
          </p:cNvPr>
          <p:cNvSpPr txBox="1">
            <a:spLocks noGrp="1"/>
          </p:cNvSpPr>
          <p:nvPr>
            <p:ph type="ftr" idx="3"/>
          </p:nvPr>
        </p:nvSpPr>
        <p:spPr>
          <a:xfrm>
            <a:off x="660386" y="4687662"/>
            <a:ext cx="4572000" cy="187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600" b="0" i="0" u="none" strike="noStrike" cap="none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© 2021 Cognizant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13" name="Google Shape;13;p1">
            <a:extLst>
              <a:ext uri="{FF2B5EF4-FFF2-40B4-BE49-F238E27FC236}">
                <a16:creationId xmlns:a16="http://schemas.microsoft.com/office/drawing/2014/main" id="{51D00D44-2EA9-8244-898C-C79B4FE036C7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xfrm>
            <a:off x="385100" y="4751792"/>
            <a:ext cx="228600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600" b="0" i="0" u="none" strike="noStrike" cap="none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 b="0"/>
          </a:p>
        </p:txBody>
      </p:sp>
      <p:pic>
        <p:nvPicPr>
          <p:cNvPr id="7" name="Google Shape;31;p4">
            <a:extLst>
              <a:ext uri="{FF2B5EF4-FFF2-40B4-BE49-F238E27FC236}">
                <a16:creationId xmlns:a16="http://schemas.microsoft.com/office/drawing/2014/main" id="{3AB84ECF-7E14-AD44-8739-033391FC6EF4}"/>
              </a:ext>
            </a:extLst>
          </p:cNvPr>
          <p:cNvPicPr preferRelativeResize="0"/>
          <p:nvPr userDrawn="1"/>
        </p:nvPicPr>
        <p:blipFill>
          <a:blip r:embed="rId2"/>
          <a:srcRect/>
          <a:stretch/>
        </p:blipFill>
        <p:spPr>
          <a:xfrm>
            <a:off x="8064240" y="4752436"/>
            <a:ext cx="694660" cy="147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564874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09947BC-C135-4AF9-80CB-7EC49EFAF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048" y="274320"/>
            <a:ext cx="8378952" cy="304699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8C3981-E47F-4B94-A56D-1A8F4B3B38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4048" y="1093304"/>
            <a:ext cx="8378952" cy="337930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Google Shape;12;p1">
            <a:extLst>
              <a:ext uri="{FF2B5EF4-FFF2-40B4-BE49-F238E27FC236}">
                <a16:creationId xmlns:a16="http://schemas.microsoft.com/office/drawing/2014/main" id="{07EDD7C9-AD03-7945-893A-AB218D9F1FCC}"/>
              </a:ext>
            </a:extLst>
          </p:cNvPr>
          <p:cNvSpPr txBox="1">
            <a:spLocks noGrp="1"/>
          </p:cNvSpPr>
          <p:nvPr>
            <p:ph type="ftr" idx="3"/>
          </p:nvPr>
        </p:nvSpPr>
        <p:spPr>
          <a:xfrm>
            <a:off x="660386" y="4687662"/>
            <a:ext cx="4572000" cy="187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6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© 2021 Cognizant</a:t>
            </a:r>
          </a:p>
        </p:txBody>
      </p:sp>
      <p:sp>
        <p:nvSpPr>
          <p:cNvPr id="13" name="Google Shape;13;p1">
            <a:extLst>
              <a:ext uri="{FF2B5EF4-FFF2-40B4-BE49-F238E27FC236}">
                <a16:creationId xmlns:a16="http://schemas.microsoft.com/office/drawing/2014/main" id="{258498B2-148E-9B49-8EC6-9BB58620A43E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xfrm>
            <a:off x="385100" y="4751792"/>
            <a:ext cx="228600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6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 b="0"/>
          </a:p>
        </p:txBody>
      </p:sp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DC2A20E5-7EA8-6B4F-8AFA-49445F8FD449}"/>
              </a:ext>
            </a:extLst>
          </p:cNvPr>
          <p:cNvPicPr>
            <a:picLocks noChangeAspect="1"/>
          </p:cNvPicPr>
          <p:nvPr userDrawn="1"/>
        </p:nvPicPr>
        <p:blipFill>
          <a:blip r:embed="rId2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3489" y="4660025"/>
            <a:ext cx="865236" cy="313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9068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31" r:id="rId1"/>
    <p:sldLayoutId id="2147484205" r:id="rId2"/>
    <p:sldLayoutId id="2147484214" r:id="rId3"/>
    <p:sldLayoutId id="2147484207" r:id="rId4"/>
    <p:sldLayoutId id="2147484211" r:id="rId5"/>
    <p:sldLayoutId id="2147484233" r:id="rId6"/>
    <p:sldLayoutId id="2147484212" r:id="rId7"/>
    <p:sldLayoutId id="2147484213" r:id="rId8"/>
    <p:sldLayoutId id="2147484215" r:id="rId9"/>
    <p:sldLayoutId id="2147484216" r:id="rId10"/>
    <p:sldLayoutId id="2147484217" r:id="rId11"/>
    <p:sldLayoutId id="2147484218" r:id="rId12"/>
    <p:sldLayoutId id="2147484232" r:id="rId13"/>
    <p:sldLayoutId id="2147484219" r:id="rId14"/>
    <p:sldLayoutId id="2147484221" r:id="rId15"/>
    <p:sldLayoutId id="2147484220" r:id="rId16"/>
    <p:sldLayoutId id="2147484222" r:id="rId17"/>
    <p:sldLayoutId id="2147484223" r:id="rId18"/>
    <p:sldLayoutId id="2147484224" r:id="rId19"/>
    <p:sldLayoutId id="2147484225" r:id="rId20"/>
    <p:sldLayoutId id="2147484226" r:id="rId21"/>
  </p:sldLayoutIdLst>
  <p:hf hdr="0" dt="0"/>
  <p:txStyles>
    <p:titleStyle>
      <a:lvl1pPr algn="l" defTabSz="914378" rtl="0" eaLnBrk="1" latinLnBrk="0" hangingPunct="1">
        <a:lnSpc>
          <a:spcPct val="90000"/>
        </a:lnSpc>
        <a:spcBef>
          <a:spcPct val="0"/>
        </a:spcBef>
        <a:buNone/>
        <a:defRPr sz="2200" b="1" kern="1200">
          <a:solidFill>
            <a:schemeClr val="accent2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0" indent="0" algn="l" defTabSz="914378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None/>
        <a:defRPr sz="180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117475" indent="-117475" algn="l" defTabSz="914378" rtl="0" eaLnBrk="1" latinLnBrk="0" hangingPunct="1">
        <a:lnSpc>
          <a:spcPct val="100000"/>
        </a:lnSpc>
        <a:spcBef>
          <a:spcPts val="600"/>
        </a:spcBef>
        <a:buClrTx/>
        <a:buSzPct val="125000"/>
        <a:buFont typeface="Arial" panose="020B0604020202020204" pitchFamily="34" charset="0"/>
        <a:buChar char="•"/>
        <a:tabLst/>
        <a:defRPr sz="140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346075" indent="-117475" algn="l" defTabSz="914378" rtl="0" eaLnBrk="1" latinLnBrk="0" hangingPunct="1">
        <a:lnSpc>
          <a:spcPct val="100000"/>
        </a:lnSpc>
        <a:spcBef>
          <a:spcPts val="400"/>
        </a:spcBef>
        <a:buClrTx/>
        <a:buSzPct val="100000"/>
        <a:buFont typeface="Arial" panose="020B0604020202020204" pitchFamily="34" charset="0"/>
        <a:buChar char="•"/>
        <a:tabLst/>
        <a:defRPr sz="120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574675" indent="-117475" algn="l" defTabSz="914378" rtl="0" eaLnBrk="1" latinLnBrk="0" hangingPunct="1">
        <a:lnSpc>
          <a:spcPct val="100000"/>
        </a:lnSpc>
        <a:spcBef>
          <a:spcPts val="400"/>
        </a:spcBef>
        <a:buClrTx/>
        <a:buSzPct val="100000"/>
        <a:buFont typeface="Arial" panose="020B0604020202020204" pitchFamily="34" charset="0"/>
        <a:buChar char="•"/>
        <a:tabLst/>
        <a:defRPr sz="105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803275" indent="-117475" algn="l" defTabSz="914378" rtl="0" eaLnBrk="1" latinLnBrk="0" hangingPunct="1">
        <a:lnSpc>
          <a:spcPct val="100000"/>
        </a:lnSpc>
        <a:spcBef>
          <a:spcPts val="400"/>
        </a:spcBef>
        <a:buClrTx/>
        <a:buSzPct val="100000"/>
        <a:buFont typeface="Arial" panose="020B0604020202020204" pitchFamily="34" charset="0"/>
        <a:buChar char="•"/>
        <a:tabLst/>
        <a:defRPr sz="90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1142972" indent="-228594" algn="l" defTabSz="914378" rtl="0" eaLnBrk="1" latinLnBrk="0" hangingPunct="1">
        <a:lnSpc>
          <a:spcPct val="100000"/>
        </a:lnSpc>
        <a:spcBef>
          <a:spcPts val="400"/>
        </a:spcBef>
        <a:buClr>
          <a:schemeClr val="accent2"/>
        </a:buClr>
        <a:buSzPct val="125000"/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6pPr>
      <a:lvl7pPr marL="1371566" indent="-228594" algn="l" defTabSz="914378" rtl="0" eaLnBrk="1" latinLnBrk="0" hangingPunct="1">
        <a:lnSpc>
          <a:spcPct val="100000"/>
        </a:lnSpc>
        <a:spcBef>
          <a:spcPts val="400"/>
        </a:spcBef>
        <a:buClr>
          <a:schemeClr val="accent2"/>
        </a:buClr>
        <a:buSzPct val="90000"/>
        <a:buFont typeface="Arial" panose="020B0604020202020204" pitchFamily="34" charset="0"/>
        <a:buChar char="–"/>
        <a:defRPr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1600160" indent="-228594" algn="l" defTabSz="914378" rtl="0" eaLnBrk="1" latinLnBrk="0" hangingPunct="1">
        <a:lnSpc>
          <a:spcPct val="100000"/>
        </a:lnSpc>
        <a:spcBef>
          <a:spcPts val="400"/>
        </a:spcBef>
        <a:buClr>
          <a:schemeClr val="accent2"/>
        </a:buClr>
        <a:buSzPct val="90000"/>
        <a:buFont typeface="Courier New" panose="02070309020205020404" pitchFamily="49" charset="0"/>
        <a:buChar char="o"/>
        <a:defRPr sz="1600" kern="1200">
          <a:solidFill>
            <a:schemeClr val="tx2"/>
          </a:solidFill>
          <a:latin typeface="+mn-lt"/>
          <a:ea typeface="+mn-ea"/>
          <a:cs typeface="+mn-cs"/>
        </a:defRPr>
      </a:lvl8pPr>
      <a:lvl9pPr marL="1600160" indent="-228594" algn="l" defTabSz="914378" rtl="0" eaLnBrk="1" latinLnBrk="0" hangingPunct="1">
        <a:lnSpc>
          <a:spcPct val="100000"/>
        </a:lnSpc>
        <a:spcBef>
          <a:spcPts val="400"/>
        </a:spcBef>
        <a:buClrTx/>
        <a:buSzPct val="90000"/>
        <a:buFont typeface="Courier New" panose="02070309020205020404" pitchFamily="49" charset="0"/>
        <a:buChar char="o"/>
        <a:defRPr sz="16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6" pos="240" userDrawn="1">
          <p15:clr>
            <a:srgbClr val="F26B43"/>
          </p15:clr>
        </p15:guide>
        <p15:guide id="7" pos="5520" userDrawn="1">
          <p15:clr>
            <a:srgbClr val="F26B43"/>
          </p15:clr>
        </p15:guide>
        <p15:guide id="8" orient="horz" pos="2988" userDrawn="1">
          <p15:clr>
            <a:srgbClr val="F26B43"/>
          </p15:clr>
        </p15:guide>
        <p15:guide id="9" orient="horz" pos="56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8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8.em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cognizant.udemy.com/course/apache-kafka/" TargetMode="External"/><Relationship Id="rId7" Type="http://schemas.openxmlformats.org/officeDocument/2006/relationships/image" Target="../media/image32.png"/><Relationship Id="rId2" Type="http://schemas.openxmlformats.org/officeDocument/2006/relationships/hyperlink" Target="https://kafka.apache.org/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hyperlink" Target="https://www.pluralsight.com/courses/apache-kafka-getting-started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3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50E174-46F1-E94D-895E-54330777A3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1799" y="1709543"/>
            <a:ext cx="6731000" cy="443198"/>
          </a:xfrm>
        </p:spPr>
        <p:txBody>
          <a:bodyPr/>
          <a:lstStyle/>
          <a:p>
            <a:r>
              <a:rPr lang="en-US" sz="3200" dirty="0"/>
              <a:t>Distributed messaging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C4ABF5E-6BD4-C84D-B112-EDF79B4DBC4C}"/>
              </a:ext>
            </a:extLst>
          </p:cNvPr>
          <p:cNvSpPr txBox="1">
            <a:spLocks/>
          </p:cNvSpPr>
          <p:nvPr/>
        </p:nvSpPr>
        <p:spPr bwMode="white">
          <a:xfrm>
            <a:off x="821799" y="687484"/>
            <a:ext cx="6731000" cy="6093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 defTabSz="91437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Apache Kafka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5656DA5-A34A-2048-94C4-217EF1A4D279}"/>
              </a:ext>
            </a:extLst>
          </p:cNvPr>
          <p:cNvSpPr/>
          <p:nvPr/>
        </p:nvSpPr>
        <p:spPr>
          <a:xfrm>
            <a:off x="766571" y="2196070"/>
            <a:ext cx="14542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Junio - 2021</a:t>
            </a:r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18D445AE-C910-4A19-8607-B87AABF18590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7491" y="729827"/>
            <a:ext cx="1117600" cy="56705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312554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4F5AB5F-C6C5-D648-B140-8B528AD83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Consumers 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FFB349-7116-4F47-831E-94019EA575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60386" y="4695411"/>
            <a:ext cx="4572000" cy="187241"/>
          </a:xfrm>
        </p:spPr>
        <p:txBody>
          <a:bodyPr/>
          <a:lstStyle/>
          <a:p>
            <a:r>
              <a:rPr lang="en-US"/>
              <a:t>© 2021 Cognizant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23F351-AE8F-C04E-8B59-EAAC781B61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85100" y="4759541"/>
            <a:ext cx="228600" cy="123111"/>
          </a:xfrm>
        </p:spPr>
        <p:txBody>
          <a:bodyPr/>
          <a:lstStyle/>
          <a:p>
            <a:fld id="{2EFEF571-C9B4-4D92-A7F7-315B894862A8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C3A24A7-4998-3142-8138-442EC63B53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7952" y="883403"/>
            <a:ext cx="8385048" cy="3462029"/>
          </a:xfrm>
        </p:spPr>
        <p:txBody>
          <a:bodyPr anchor="ctr" anchorCtr="0">
            <a:normAutofit/>
          </a:bodyPr>
          <a:lstStyle/>
          <a:p>
            <a:pPr marL="285750" indent="-285750">
              <a:spcBef>
                <a:spcPts val="2400"/>
              </a:spcBef>
              <a:buFontTx/>
              <a:buChar char="-"/>
            </a:pPr>
            <a:endParaRPr lang="en-US" dirty="0"/>
          </a:p>
          <a:p>
            <a:pPr marL="285750" indent="-285750">
              <a:spcBef>
                <a:spcPts val="2400"/>
              </a:spcBef>
              <a:buFontTx/>
              <a:buChar char="-"/>
            </a:pPr>
            <a:endParaRPr lang="en-US" dirty="0"/>
          </a:p>
          <a:p>
            <a:pPr marL="285750" indent="-285750">
              <a:spcBef>
                <a:spcPts val="2400"/>
              </a:spcBef>
              <a:buFontTx/>
              <a:buChar char="-"/>
            </a:pPr>
            <a:endParaRPr lang="en-US" dirty="0"/>
          </a:p>
          <a:p>
            <a:pPr marL="285750" indent="-285750">
              <a:spcBef>
                <a:spcPts val="2400"/>
              </a:spcBef>
              <a:buFontTx/>
              <a:buChar char="-"/>
            </a:pPr>
            <a:r>
              <a:rPr lang="en-US" dirty="0"/>
              <a:t>Consumers read data from a topic (from the offset)</a:t>
            </a:r>
          </a:p>
          <a:p>
            <a:pPr marL="285750" indent="-285750">
              <a:spcBef>
                <a:spcPts val="2400"/>
              </a:spcBef>
              <a:buFontTx/>
              <a:buChar char="-"/>
            </a:pPr>
            <a:r>
              <a:rPr lang="en-US" dirty="0"/>
              <a:t>The Consumer keeps track of the consumed messages through an </a:t>
            </a:r>
            <a:r>
              <a:rPr lang="en-US" b="1" u="sng" dirty="0"/>
              <a:t>offset</a:t>
            </a:r>
            <a:r>
              <a:rPr lang="en-US" dirty="0"/>
              <a:t>.</a:t>
            </a:r>
          </a:p>
          <a:p>
            <a:pPr marL="285750" indent="-285750">
              <a:spcBef>
                <a:spcPts val="2400"/>
              </a:spcBef>
              <a:buFontTx/>
              <a:buChar char="-"/>
            </a:pPr>
            <a:r>
              <a:rPr lang="en-US" dirty="0"/>
              <a:t>Group of consumers, for load-balancing</a:t>
            </a:r>
          </a:p>
          <a:p>
            <a:pPr marL="285750" indent="-285750">
              <a:spcBef>
                <a:spcPts val="2400"/>
              </a:spcBef>
              <a:buFontTx/>
              <a:buChar char="-"/>
            </a:pPr>
            <a:endParaRPr lang="en-US" dirty="0"/>
          </a:p>
          <a:p>
            <a:pPr marL="285750" indent="-285750">
              <a:spcBef>
                <a:spcPts val="2400"/>
              </a:spcBef>
              <a:buFontTx/>
              <a:buChar char="-"/>
            </a:pPr>
            <a:endParaRPr lang="en-US" dirty="0"/>
          </a:p>
          <a:p>
            <a:pPr marL="285750" indent="-285750">
              <a:spcBef>
                <a:spcPts val="2400"/>
              </a:spcBef>
              <a:buFontTx/>
              <a:buChar char="-"/>
            </a:pPr>
            <a:endParaRPr lang="en-US" dirty="0"/>
          </a:p>
          <a:p>
            <a:pPr marL="285750" indent="-285750">
              <a:spcBef>
                <a:spcPts val="2400"/>
              </a:spcBef>
              <a:buFontTx/>
              <a:buChar char="-"/>
            </a:pPr>
            <a:endParaRPr lang="en-US" dirty="0"/>
          </a:p>
          <a:p>
            <a:pPr marL="285750" indent="-285750">
              <a:spcBef>
                <a:spcPts val="2400"/>
              </a:spcBef>
              <a:buFontTx/>
              <a:buChar char="-"/>
            </a:pPr>
            <a:endParaRPr lang="en-US" dirty="0"/>
          </a:p>
          <a:p>
            <a:pPr marL="0" indent="0">
              <a:spcBef>
                <a:spcPts val="2400"/>
              </a:spcBef>
              <a:buNone/>
            </a:pPr>
            <a:endParaRPr lang="en-US" dirty="0"/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D74E86E6-07C1-4390-AB3F-26AC71FDA3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00" y="2830236"/>
            <a:ext cx="5980905" cy="1721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7F005D98-06CD-4C0A-976E-7D276F4803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5192" y="2065637"/>
            <a:ext cx="4041831" cy="1242021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17364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0E162DC-0088-0344-8DE5-CA3D5D5BBDB5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20691"/>
            <a:ext cx="9144000" cy="45848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F119775-9585-2E4D-BF95-A6C06109F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RabbitMQ vs Kafka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07D4A6-9917-ED43-8978-3A5DC09D83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60386" y="4695411"/>
            <a:ext cx="4572000" cy="187241"/>
          </a:xfrm>
        </p:spPr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© 2021 Cognizant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5EAF6D-5BA2-FD4B-8E84-68FC18A8E8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85100" y="4759541"/>
            <a:ext cx="228600" cy="123111"/>
          </a:xfrm>
        </p:spPr>
        <p:txBody>
          <a:bodyPr/>
          <a:lstStyle/>
          <a:p>
            <a:fld id="{2EFEF571-C9B4-4D92-A7F7-315B894862A8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11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CC28723-7333-6D42-A279-9DF8AF10126D}"/>
              </a:ext>
            </a:extLst>
          </p:cNvPr>
          <p:cNvGrpSpPr/>
          <p:nvPr/>
        </p:nvGrpSpPr>
        <p:grpSpPr>
          <a:xfrm>
            <a:off x="485030" y="945604"/>
            <a:ext cx="8173940" cy="3851581"/>
            <a:chOff x="822022" y="922579"/>
            <a:chExt cx="5402379" cy="3851581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12F210D8-A9B6-3F4F-9C5A-42030DC40A95}"/>
                </a:ext>
              </a:extLst>
            </p:cNvPr>
            <p:cNvGrpSpPr/>
            <p:nvPr/>
          </p:nvGrpSpPr>
          <p:grpSpPr>
            <a:xfrm>
              <a:off x="822022" y="922579"/>
              <a:ext cx="1252843" cy="3851581"/>
              <a:chOff x="822022" y="922579"/>
              <a:chExt cx="1252843" cy="3851581"/>
            </a:xfrm>
          </p:grpSpPr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05822DF-0189-EE48-97FF-673EC024C3AF}"/>
                  </a:ext>
                </a:extLst>
              </p:cNvPr>
              <p:cNvSpPr txBox="1"/>
              <p:nvPr/>
            </p:nvSpPr>
            <p:spPr>
              <a:xfrm>
                <a:off x="822022" y="922579"/>
                <a:ext cx="1252843" cy="366178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  <a:alpha val="78000"/>
                </a:schemeClr>
              </a:solidFill>
            </p:spPr>
            <p:txBody>
              <a:bodyPr wrap="square" rtlCol="0">
                <a:noAutofit/>
              </a:bodyPr>
              <a:lstStyle/>
              <a:p>
                <a:pPr defTabSz="685800"/>
                <a:endParaRPr lang="en-US" sz="900" b="1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67A1CAD-3872-BD45-A6E7-1E1BAEDF33F2}"/>
                  </a:ext>
                </a:extLst>
              </p:cNvPr>
              <p:cNvSpPr txBox="1"/>
              <p:nvPr/>
            </p:nvSpPr>
            <p:spPr>
              <a:xfrm>
                <a:off x="848128" y="1280896"/>
                <a:ext cx="1226737" cy="34932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685800">
                  <a:spcBef>
                    <a:spcPts val="800"/>
                  </a:spcBef>
                  <a:defRPr/>
                </a:pPr>
                <a:r>
                  <a:rPr lang="en-GB" sz="1100" kern="0" dirty="0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itchFamily="34" charset="-128"/>
                    <a:cs typeface="Arial" panose="020B0604020202020204" pitchFamily="34" charset="0"/>
                  </a:rPr>
                  <a:t>Description</a:t>
                </a:r>
              </a:p>
              <a:p>
                <a:pPr algn="ctr" defTabSz="685800">
                  <a:spcBef>
                    <a:spcPts val="800"/>
                  </a:spcBef>
                  <a:defRPr/>
                </a:pPr>
                <a:endParaRPr lang="en-GB" sz="1100" kern="0" dirty="0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itchFamily="34" charset="-128"/>
                  <a:cs typeface="Arial" panose="020B0604020202020204" pitchFamily="34" charset="0"/>
                </a:endParaRPr>
              </a:p>
              <a:p>
                <a:pPr algn="ctr" defTabSz="685800">
                  <a:spcBef>
                    <a:spcPts val="800"/>
                  </a:spcBef>
                  <a:defRPr/>
                </a:pPr>
                <a:r>
                  <a:rPr lang="en-GB" sz="1100" kern="0" dirty="0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itchFamily="34" charset="-128"/>
                    <a:cs typeface="Arial" panose="020B0604020202020204" pitchFamily="34" charset="0"/>
                  </a:rPr>
                  <a:t>Year</a:t>
                </a:r>
              </a:p>
              <a:p>
                <a:pPr algn="ctr" defTabSz="685800">
                  <a:spcBef>
                    <a:spcPts val="800"/>
                  </a:spcBef>
                  <a:defRPr/>
                </a:pPr>
                <a:endParaRPr lang="en-GB" sz="1100" kern="0" dirty="0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itchFamily="34" charset="-128"/>
                  <a:cs typeface="Arial" panose="020B0604020202020204" pitchFamily="34" charset="0"/>
                </a:endParaRPr>
              </a:p>
              <a:p>
                <a:pPr algn="ctr" defTabSz="685800">
                  <a:spcBef>
                    <a:spcPts val="800"/>
                  </a:spcBef>
                  <a:defRPr/>
                </a:pPr>
                <a:r>
                  <a:rPr lang="en-GB" sz="1100" kern="0" dirty="0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itchFamily="34" charset="-128"/>
                    <a:cs typeface="Arial" panose="020B0604020202020204" pitchFamily="34" charset="0"/>
                  </a:rPr>
                  <a:t>Written</a:t>
                </a:r>
              </a:p>
              <a:p>
                <a:pPr algn="ctr" defTabSz="685800">
                  <a:spcBef>
                    <a:spcPts val="800"/>
                  </a:spcBef>
                  <a:defRPr/>
                </a:pPr>
                <a:endParaRPr lang="en-GB" sz="1100" kern="0" dirty="0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itchFamily="34" charset="-128"/>
                  <a:cs typeface="Arial" panose="020B0604020202020204" pitchFamily="34" charset="0"/>
                </a:endParaRPr>
              </a:p>
              <a:p>
                <a:pPr algn="ctr" defTabSz="685800">
                  <a:spcBef>
                    <a:spcPts val="800"/>
                  </a:spcBef>
                  <a:defRPr/>
                </a:pPr>
                <a:r>
                  <a:rPr lang="en-GB" sz="1100" kern="0" dirty="0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itchFamily="34" charset="-128"/>
                    <a:cs typeface="Arial" panose="020B0604020202020204" pitchFamily="34" charset="0"/>
                  </a:rPr>
                  <a:t>Protocol</a:t>
                </a:r>
              </a:p>
              <a:p>
                <a:pPr algn="ctr" defTabSz="685800">
                  <a:spcBef>
                    <a:spcPts val="800"/>
                  </a:spcBef>
                  <a:defRPr/>
                </a:pPr>
                <a:endParaRPr lang="en-GB" sz="1100" kern="0" dirty="0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itchFamily="34" charset="-128"/>
                  <a:cs typeface="Arial" panose="020B0604020202020204" pitchFamily="34" charset="0"/>
                </a:endParaRPr>
              </a:p>
              <a:p>
                <a:pPr algn="ctr" defTabSz="685800">
                  <a:spcBef>
                    <a:spcPts val="800"/>
                  </a:spcBef>
                  <a:defRPr/>
                </a:pPr>
                <a:r>
                  <a:rPr lang="en-GB" sz="1100" kern="0" dirty="0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itchFamily="34" charset="-128"/>
                    <a:cs typeface="Arial" panose="020B0604020202020204" pitchFamily="34" charset="0"/>
                  </a:rPr>
                  <a:t>Streaming</a:t>
                </a:r>
              </a:p>
              <a:p>
                <a:pPr algn="ctr" defTabSz="685800">
                  <a:spcBef>
                    <a:spcPts val="800"/>
                  </a:spcBef>
                  <a:defRPr/>
                </a:pPr>
                <a:endParaRPr lang="en-GB" sz="1100" kern="0" dirty="0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itchFamily="34" charset="-128"/>
                  <a:cs typeface="Arial" panose="020B0604020202020204" pitchFamily="34" charset="0"/>
                </a:endParaRPr>
              </a:p>
              <a:p>
                <a:pPr algn="ctr" defTabSz="685800">
                  <a:spcBef>
                    <a:spcPts val="800"/>
                  </a:spcBef>
                  <a:defRPr/>
                </a:pPr>
                <a:r>
                  <a:rPr lang="en-GB" sz="1100" kern="0" dirty="0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itchFamily="34" charset="-128"/>
                    <a:cs typeface="Arial" panose="020B0604020202020204" pitchFamily="34" charset="0"/>
                  </a:rPr>
                  <a:t>Message handling</a:t>
                </a:r>
              </a:p>
              <a:p>
                <a:pPr defTabSz="685800">
                  <a:spcBef>
                    <a:spcPts val="800"/>
                  </a:spcBef>
                  <a:defRPr/>
                </a:pPr>
                <a:endParaRPr lang="en-GB" sz="1100" kern="0" dirty="0">
                  <a:solidFill>
                    <a:schemeClr val="bg2"/>
                  </a:solidFill>
                  <a:latin typeface="Arial" panose="020B0604020202020204" pitchFamily="34" charset="0"/>
                  <a:ea typeface="ＭＳ Ｐゴシック" pitchFamily="34" charset="-128"/>
                  <a:cs typeface="Arial" panose="020B0604020202020204" pitchFamily="34" charset="0"/>
                </a:endParaRPr>
              </a:p>
              <a:p>
                <a:pPr defTabSz="685800">
                  <a:spcBef>
                    <a:spcPts val="800"/>
                  </a:spcBef>
                  <a:defRPr/>
                </a:pPr>
                <a:endParaRPr lang="en-GB" sz="1100" kern="0" dirty="0">
                  <a:solidFill>
                    <a:schemeClr val="bg2"/>
                  </a:solidFill>
                  <a:latin typeface="Arial" panose="020B0604020202020204" pitchFamily="34" charset="0"/>
                  <a:ea typeface="ＭＳ Ｐゴシック" pitchFamily="34" charset="-128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538F2217-B3AC-A645-8768-5B1333676BE1}"/>
                </a:ext>
              </a:extLst>
            </p:cNvPr>
            <p:cNvGrpSpPr/>
            <p:nvPr/>
          </p:nvGrpSpPr>
          <p:grpSpPr>
            <a:xfrm>
              <a:off x="2107806" y="933987"/>
              <a:ext cx="2099366" cy="3688145"/>
              <a:chOff x="2146883" y="933987"/>
              <a:chExt cx="2099366" cy="3688145"/>
            </a:xfrm>
          </p:grpSpPr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FF31F17-AE6E-8547-9CCF-58A052B62944}"/>
                  </a:ext>
                </a:extLst>
              </p:cNvPr>
              <p:cNvSpPr txBox="1"/>
              <p:nvPr/>
            </p:nvSpPr>
            <p:spPr>
              <a:xfrm>
                <a:off x="2146883" y="960347"/>
                <a:ext cx="2098586" cy="3661785"/>
              </a:xfrm>
              <a:prstGeom prst="rect">
                <a:avLst/>
              </a:prstGeom>
              <a:solidFill>
                <a:schemeClr val="accent4">
                  <a:lumMod val="75000"/>
                  <a:alpha val="78000"/>
                </a:schemeClr>
              </a:solidFill>
            </p:spPr>
            <p:txBody>
              <a:bodyPr wrap="square" rtlCol="0">
                <a:noAutofit/>
              </a:bodyPr>
              <a:lstStyle/>
              <a:p>
                <a:pPr defTabSz="685800"/>
                <a:endParaRPr lang="en-US" sz="900" b="1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DC359DA-6AFC-7447-A05F-83146CF9228F}"/>
                  </a:ext>
                </a:extLst>
              </p:cNvPr>
              <p:cNvSpPr txBox="1"/>
              <p:nvPr/>
            </p:nvSpPr>
            <p:spPr>
              <a:xfrm>
                <a:off x="2183546" y="1280896"/>
                <a:ext cx="1986556" cy="29803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685800">
                  <a:spcBef>
                    <a:spcPts val="800"/>
                  </a:spcBef>
                  <a:defRPr/>
                </a:pPr>
                <a:r>
                  <a:rPr lang="en-US" sz="1100" kern="0" dirty="0">
                    <a:solidFill>
                      <a:schemeClr val="bg2"/>
                    </a:solidFill>
                    <a:latin typeface="Arial" panose="020B0604020202020204" pitchFamily="34" charset="0"/>
                    <a:ea typeface="ＭＳ Ｐゴシック" pitchFamily="34" charset="-128"/>
                    <a:cs typeface="Arial" panose="020B0604020202020204" pitchFamily="34" charset="0"/>
                  </a:rPr>
                  <a:t>Open source distributed message broker</a:t>
                </a:r>
              </a:p>
              <a:p>
                <a:pPr defTabSz="685800">
                  <a:spcBef>
                    <a:spcPts val="800"/>
                  </a:spcBef>
                  <a:defRPr/>
                </a:pPr>
                <a:r>
                  <a:rPr lang="en-GB" sz="1100" b="1" kern="0" dirty="0">
                    <a:solidFill>
                      <a:schemeClr val="bg2"/>
                    </a:solidFill>
                    <a:latin typeface="Arial" panose="020B0604020202020204" pitchFamily="34" charset="0"/>
                    <a:ea typeface="ＭＳ Ｐゴシック" pitchFamily="34" charset="-128"/>
                    <a:cs typeface="Arial" panose="020B0604020202020204" pitchFamily="34" charset="0"/>
                  </a:rPr>
                  <a:t>		</a:t>
                </a:r>
              </a:p>
              <a:p>
                <a:pPr defTabSz="685800">
                  <a:spcBef>
                    <a:spcPts val="800"/>
                  </a:spcBef>
                  <a:defRPr/>
                </a:pPr>
                <a:r>
                  <a:rPr lang="en-GB" sz="1100" kern="0" dirty="0">
                    <a:solidFill>
                      <a:schemeClr val="bg2"/>
                    </a:solidFill>
                    <a:latin typeface="Arial" panose="020B0604020202020204" pitchFamily="34" charset="0"/>
                    <a:ea typeface="ＭＳ Ｐゴシック" pitchFamily="34" charset="-128"/>
                    <a:cs typeface="Arial" panose="020B0604020202020204" pitchFamily="34" charset="0"/>
                  </a:rPr>
                  <a:t>2007</a:t>
                </a:r>
              </a:p>
              <a:p>
                <a:pPr defTabSz="685800">
                  <a:spcBef>
                    <a:spcPts val="800"/>
                  </a:spcBef>
                  <a:defRPr/>
                </a:pPr>
                <a:endParaRPr lang="en-GB" sz="1100" kern="0" dirty="0">
                  <a:solidFill>
                    <a:schemeClr val="bg2"/>
                  </a:solidFill>
                  <a:latin typeface="Arial" panose="020B0604020202020204" pitchFamily="34" charset="0"/>
                  <a:ea typeface="ＭＳ Ｐゴシック" pitchFamily="34" charset="-128"/>
                  <a:cs typeface="Arial" panose="020B0604020202020204" pitchFamily="34" charset="0"/>
                </a:endParaRPr>
              </a:p>
              <a:p>
                <a:pPr defTabSz="685800">
                  <a:spcBef>
                    <a:spcPts val="800"/>
                  </a:spcBef>
                  <a:defRPr/>
                </a:pPr>
                <a:r>
                  <a:rPr lang="en-GB" sz="1100" kern="0" dirty="0">
                    <a:solidFill>
                      <a:schemeClr val="bg2"/>
                    </a:solidFill>
                    <a:latin typeface="Arial" panose="020B0604020202020204" pitchFamily="34" charset="0"/>
                    <a:ea typeface="ＭＳ Ｐゴシック" pitchFamily="34" charset="-128"/>
                    <a:cs typeface="Arial" panose="020B0604020202020204" pitchFamily="34" charset="0"/>
                  </a:rPr>
                  <a:t>Erlang</a:t>
                </a:r>
              </a:p>
              <a:p>
                <a:pPr defTabSz="685800">
                  <a:spcBef>
                    <a:spcPts val="800"/>
                  </a:spcBef>
                  <a:defRPr/>
                </a:pPr>
                <a:endParaRPr lang="en-GB" sz="1100" kern="0" dirty="0">
                  <a:solidFill>
                    <a:schemeClr val="bg2"/>
                  </a:solidFill>
                  <a:latin typeface="Arial" panose="020B0604020202020204" pitchFamily="34" charset="0"/>
                  <a:ea typeface="ＭＳ Ｐゴシック" pitchFamily="34" charset="-128"/>
                  <a:cs typeface="Arial" panose="020B0604020202020204" pitchFamily="34" charset="0"/>
                </a:endParaRPr>
              </a:p>
              <a:p>
                <a:pPr defTabSz="685800">
                  <a:spcBef>
                    <a:spcPts val="800"/>
                  </a:spcBef>
                  <a:defRPr/>
                </a:pPr>
                <a:r>
                  <a:rPr lang="en-GB" sz="1100" b="1" kern="0" dirty="0">
                    <a:solidFill>
                      <a:schemeClr val="bg2"/>
                    </a:solidFill>
                    <a:latin typeface="Arial" panose="020B0604020202020204" pitchFamily="34" charset="0"/>
                    <a:ea typeface="ＭＳ Ｐゴシック" pitchFamily="34" charset="-128"/>
                    <a:cs typeface="Arial" panose="020B0604020202020204" pitchFamily="34" charset="0"/>
                  </a:rPr>
                  <a:t>AMQP</a:t>
                </a:r>
                <a:r>
                  <a:rPr lang="en-GB" sz="1100" kern="0" dirty="0">
                    <a:solidFill>
                      <a:schemeClr val="bg2"/>
                    </a:solidFill>
                    <a:latin typeface="Arial" panose="020B0604020202020204" pitchFamily="34" charset="0"/>
                    <a:ea typeface="ＭＳ Ｐゴシック" pitchFamily="34" charset="-128"/>
                    <a:cs typeface="Arial" panose="020B0604020202020204" pitchFamily="34" charset="0"/>
                  </a:rPr>
                  <a:t>, MQTT, STOMP</a:t>
                </a:r>
              </a:p>
              <a:p>
                <a:pPr defTabSz="685800">
                  <a:spcBef>
                    <a:spcPts val="800"/>
                  </a:spcBef>
                  <a:defRPr/>
                </a:pPr>
                <a:endParaRPr lang="en-GB" sz="1100" kern="0" dirty="0">
                  <a:solidFill>
                    <a:schemeClr val="bg2"/>
                  </a:solidFill>
                  <a:latin typeface="Arial" panose="020B0604020202020204" pitchFamily="34" charset="0"/>
                  <a:ea typeface="ＭＳ Ｐゴシック" pitchFamily="34" charset="-128"/>
                  <a:cs typeface="Arial" panose="020B0604020202020204" pitchFamily="34" charset="0"/>
                </a:endParaRPr>
              </a:p>
              <a:p>
                <a:pPr defTabSz="685800">
                  <a:spcBef>
                    <a:spcPts val="800"/>
                  </a:spcBef>
                  <a:defRPr/>
                </a:pPr>
                <a:r>
                  <a:rPr lang="en-GB" sz="1100" kern="0" dirty="0">
                    <a:solidFill>
                      <a:schemeClr val="bg2"/>
                    </a:solidFill>
                    <a:latin typeface="Arial" panose="020B0604020202020204" pitchFamily="34" charset="0"/>
                    <a:ea typeface="ＭＳ Ｐゴシック" pitchFamily="34" charset="-128"/>
                    <a:cs typeface="Arial" panose="020B0604020202020204" pitchFamily="34" charset="0"/>
                  </a:rPr>
                  <a:t>with </a:t>
                </a:r>
                <a:r>
                  <a:rPr lang="en-GB" sz="1100" b="1" kern="0" dirty="0">
                    <a:solidFill>
                      <a:schemeClr val="bg2"/>
                    </a:solidFill>
                    <a:latin typeface="Arial" panose="020B0604020202020204" pitchFamily="34" charset="0"/>
                    <a:ea typeface="ＭＳ Ｐゴシック" pitchFamily="34" charset="-128"/>
                    <a:cs typeface="Arial" panose="020B0604020202020204" pitchFamily="34" charset="0"/>
                  </a:rPr>
                  <a:t>Spring-Cloud-Data-Flow</a:t>
                </a:r>
                <a:endParaRPr lang="en-GB" sz="1100" kern="0" dirty="0">
                  <a:solidFill>
                    <a:schemeClr val="bg2"/>
                  </a:solidFill>
                  <a:latin typeface="Arial" panose="020B0604020202020204" pitchFamily="34" charset="0"/>
                  <a:ea typeface="ＭＳ Ｐゴシック" pitchFamily="34" charset="-128"/>
                  <a:cs typeface="Arial" panose="020B0604020202020204" pitchFamily="34" charset="0"/>
                </a:endParaRPr>
              </a:p>
              <a:p>
                <a:pPr defTabSz="685800">
                  <a:spcBef>
                    <a:spcPts val="800"/>
                  </a:spcBef>
                  <a:defRPr/>
                </a:pPr>
                <a:endParaRPr lang="en-GB" sz="1100" b="1" i="1" kern="0" dirty="0">
                  <a:solidFill>
                    <a:schemeClr val="bg2"/>
                  </a:solidFill>
                  <a:latin typeface="Arial" panose="020B0604020202020204" pitchFamily="34" charset="0"/>
                  <a:ea typeface="ＭＳ Ｐゴシック" pitchFamily="34" charset="-128"/>
                  <a:cs typeface="Arial" panose="020B0604020202020204" pitchFamily="34" charset="0"/>
                </a:endParaRPr>
              </a:p>
              <a:p>
                <a:pPr defTabSz="685800">
                  <a:spcBef>
                    <a:spcPts val="800"/>
                  </a:spcBef>
                  <a:defRPr/>
                </a:pPr>
                <a:r>
                  <a:rPr lang="en-GB" sz="1100" kern="0" dirty="0">
                    <a:solidFill>
                      <a:schemeClr val="bg2"/>
                    </a:solidFill>
                    <a:latin typeface="Arial" panose="020B0604020202020204" pitchFamily="34" charset="0"/>
                    <a:ea typeface="ＭＳ Ｐゴシック" pitchFamily="34" charset="-128"/>
                    <a:cs typeface="Arial" panose="020B0604020202020204" pitchFamily="34" charset="0"/>
                  </a:rPr>
                  <a:t>Message removed when </a:t>
                </a:r>
                <a:r>
                  <a:rPr lang="en-GB" sz="1100" kern="0" dirty="0" err="1">
                    <a:solidFill>
                      <a:schemeClr val="bg2"/>
                    </a:solidFill>
                    <a:latin typeface="Arial" panose="020B0604020202020204" pitchFamily="34" charset="0"/>
                    <a:ea typeface="ＭＳ Ｐゴシック" pitchFamily="34" charset="-128"/>
                    <a:cs typeface="Arial" panose="020B0604020202020204" pitchFamily="34" charset="0"/>
                  </a:rPr>
                  <a:t>acked</a:t>
                </a:r>
                <a:endParaRPr lang="en-GB" sz="1100" kern="0" dirty="0">
                  <a:solidFill>
                    <a:schemeClr val="bg2"/>
                  </a:solidFill>
                  <a:latin typeface="Arial" panose="020B0604020202020204" pitchFamily="34" charset="0"/>
                  <a:ea typeface="ＭＳ Ｐゴシック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962FD87-0D8F-3A4C-8073-570BDECECCBA}"/>
                  </a:ext>
                </a:extLst>
              </p:cNvPr>
              <p:cNvSpPr txBox="1"/>
              <p:nvPr/>
            </p:nvSpPr>
            <p:spPr>
              <a:xfrm>
                <a:off x="2146883" y="933987"/>
                <a:ext cx="2099366" cy="230530"/>
              </a:xfrm>
              <a:prstGeom prst="rect">
                <a:avLst/>
              </a:prstGeom>
              <a:solidFill>
                <a:schemeClr val="bg2">
                  <a:lumMod val="85000"/>
                </a:schemeClr>
              </a:solidFill>
            </p:spPr>
            <p:txBody>
              <a:bodyPr wrap="square" bIns="45720" rtlCol="0">
                <a:spAutoFit/>
              </a:bodyPr>
              <a:lstStyle/>
              <a:p>
                <a:pPr defTabSz="685800"/>
                <a:r>
                  <a:rPr lang="en-US" sz="900" b="1" dirty="0">
                    <a:solidFill>
                      <a:schemeClr val="accent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RabbitMQ</a:t>
                </a:r>
                <a:endParaRPr lang="en-GB" sz="900" b="1" dirty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B417A8A-4120-9946-8452-F9BFF633C6CE}"/>
                </a:ext>
              </a:extLst>
            </p:cNvPr>
            <p:cNvGrpSpPr/>
            <p:nvPr/>
          </p:nvGrpSpPr>
          <p:grpSpPr>
            <a:xfrm>
              <a:off x="4243835" y="922579"/>
              <a:ext cx="1980566" cy="3661785"/>
              <a:chOff x="4263373" y="922579"/>
              <a:chExt cx="1980566" cy="3661785"/>
            </a:xfrm>
          </p:grpSpPr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7B1CC92-F047-5140-8CF1-5E4AD3EF2E3F}"/>
                  </a:ext>
                </a:extLst>
              </p:cNvPr>
              <p:cNvSpPr txBox="1"/>
              <p:nvPr/>
            </p:nvSpPr>
            <p:spPr>
              <a:xfrm>
                <a:off x="4263373" y="922579"/>
                <a:ext cx="1980566" cy="3661785"/>
              </a:xfrm>
              <a:prstGeom prst="rect">
                <a:avLst/>
              </a:prstGeom>
              <a:solidFill>
                <a:schemeClr val="accent4">
                  <a:lumMod val="75000"/>
                  <a:alpha val="78000"/>
                </a:schemeClr>
              </a:solidFill>
            </p:spPr>
            <p:txBody>
              <a:bodyPr wrap="square" rtlCol="0">
                <a:noAutofit/>
              </a:bodyPr>
              <a:lstStyle/>
              <a:p>
                <a:pPr defTabSz="685800"/>
                <a:r>
                  <a:rPr lang="en-US" sz="900" b="1" dirty="0">
                    <a:solidFill>
                      <a:schemeClr val="accent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A5BAFD2-9E53-1F45-A578-8A394E2255A5}"/>
                  </a:ext>
                </a:extLst>
              </p:cNvPr>
              <p:cNvSpPr txBox="1"/>
              <p:nvPr/>
            </p:nvSpPr>
            <p:spPr>
              <a:xfrm>
                <a:off x="4321194" y="1280896"/>
                <a:ext cx="1920171" cy="29803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685800" fontAlgn="auto">
                  <a:spcBef>
                    <a:spcPts val="800"/>
                  </a:spcBef>
                  <a:defRPr/>
                </a:pPr>
                <a:r>
                  <a:rPr lang="en-US" sz="1100" dirty="0">
                    <a:solidFill>
                      <a:schemeClr val="bg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Distributed event streaming platform </a:t>
                </a:r>
              </a:p>
              <a:p>
                <a:pPr defTabSz="685800" fontAlgn="auto">
                  <a:spcBef>
                    <a:spcPts val="800"/>
                  </a:spcBef>
                  <a:defRPr/>
                </a:pPr>
                <a:endParaRPr lang="en-US" sz="1100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defTabSz="685800" fontAlgn="auto">
                  <a:spcBef>
                    <a:spcPts val="800"/>
                  </a:spcBef>
                  <a:defRPr/>
                </a:pPr>
                <a:r>
                  <a:rPr lang="es-ES" sz="1100" dirty="0">
                    <a:solidFill>
                      <a:schemeClr val="bg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2011</a:t>
                </a:r>
                <a:endParaRPr lang="en-US" sz="1100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defTabSz="685800" fontAlgn="auto">
                  <a:spcBef>
                    <a:spcPts val="800"/>
                  </a:spcBef>
                  <a:defRPr/>
                </a:pPr>
                <a:endParaRPr lang="en-US" sz="1100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defTabSz="685800" fontAlgn="auto">
                  <a:spcBef>
                    <a:spcPts val="800"/>
                  </a:spcBef>
                  <a:defRPr/>
                </a:pPr>
                <a:r>
                  <a:rPr lang="en-US" sz="1100" dirty="0">
                    <a:solidFill>
                      <a:schemeClr val="bg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Scala</a:t>
                </a:r>
              </a:p>
              <a:p>
                <a:pPr defTabSz="685800" fontAlgn="auto">
                  <a:spcBef>
                    <a:spcPts val="800"/>
                  </a:spcBef>
                  <a:defRPr/>
                </a:pPr>
                <a:endParaRPr lang="en-US" sz="1100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defTabSz="685800" fontAlgn="auto">
                  <a:spcBef>
                    <a:spcPts val="800"/>
                  </a:spcBef>
                  <a:defRPr/>
                </a:pPr>
                <a:r>
                  <a:rPr lang="en-US" sz="1100" dirty="0">
                    <a:solidFill>
                      <a:schemeClr val="bg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Custom protocol</a:t>
                </a:r>
              </a:p>
              <a:p>
                <a:pPr defTabSz="685800" fontAlgn="auto">
                  <a:spcBef>
                    <a:spcPts val="800"/>
                  </a:spcBef>
                  <a:defRPr/>
                </a:pPr>
                <a:endParaRPr lang="en-US" sz="1100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defTabSz="685800" fontAlgn="auto">
                  <a:spcBef>
                    <a:spcPts val="800"/>
                  </a:spcBef>
                  <a:defRPr/>
                </a:pPr>
                <a:r>
                  <a:rPr lang="en-US" sz="1100" b="1" dirty="0">
                    <a:solidFill>
                      <a:schemeClr val="bg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Kafka-Streaming</a:t>
                </a:r>
                <a:r>
                  <a:rPr lang="en-US" sz="1100" dirty="0">
                    <a:solidFill>
                      <a:schemeClr val="bg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  <a:p>
                <a:pPr defTabSz="685800" fontAlgn="auto">
                  <a:spcBef>
                    <a:spcPts val="800"/>
                  </a:spcBef>
                  <a:defRPr/>
                </a:pPr>
                <a:endParaRPr lang="en-US" sz="1100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defTabSz="685800" fontAlgn="auto">
                  <a:spcBef>
                    <a:spcPts val="800"/>
                  </a:spcBef>
                  <a:defRPr/>
                </a:pPr>
                <a:r>
                  <a:rPr lang="en-US" sz="1100" dirty="0">
                    <a:solidFill>
                      <a:schemeClr val="bg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Persistent: retention period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94BC3EC-5538-6445-8C20-AD1B9606A2CA}"/>
                  </a:ext>
                </a:extLst>
              </p:cNvPr>
              <p:cNvSpPr txBox="1"/>
              <p:nvPr/>
            </p:nvSpPr>
            <p:spPr>
              <a:xfrm>
                <a:off x="4263919" y="928021"/>
                <a:ext cx="1977446" cy="230832"/>
              </a:xfrm>
              <a:prstGeom prst="rect">
                <a:avLst/>
              </a:prstGeom>
              <a:solidFill>
                <a:schemeClr val="bg2">
                  <a:lumMod val="85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defTabSz="685800">
                  <a:defRPr/>
                </a:pPr>
                <a:r>
                  <a:rPr lang="en-US" sz="900" b="1" dirty="0">
                    <a:solidFill>
                      <a:schemeClr val="accent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Kafka</a:t>
                </a:r>
                <a:endParaRPr lang="en-GB" sz="900" b="1" kern="0" dirty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D600515C-E90E-A84A-9FAF-7EC418BFC0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9069" y="4019296"/>
            <a:ext cx="197011" cy="19701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D308F6B-7138-F046-9E2E-1594CFC36E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2478" y="4033197"/>
            <a:ext cx="209601" cy="20960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AE28F53-0D68-4787-BBD4-A845B69169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9096" y="2952047"/>
            <a:ext cx="197011" cy="197011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D16FB22-F363-4EA1-8B64-50F8BBE258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4782" y="2945665"/>
            <a:ext cx="209601" cy="209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9970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0E162DC-0088-0344-8DE5-CA3D5D5BBDB5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20691"/>
            <a:ext cx="9144000" cy="45848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F119775-9585-2E4D-BF95-A6C06109F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RabbitMQ vs Kafka (II)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07D4A6-9917-ED43-8978-3A5DC09D83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60386" y="4695411"/>
            <a:ext cx="4572000" cy="187241"/>
          </a:xfrm>
        </p:spPr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© 2021 Cognizant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5EAF6D-5BA2-FD4B-8E84-68FC18A8E8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85100" y="4759541"/>
            <a:ext cx="228600" cy="123111"/>
          </a:xfrm>
        </p:spPr>
        <p:txBody>
          <a:bodyPr/>
          <a:lstStyle/>
          <a:p>
            <a:fld id="{2EFEF571-C9B4-4D92-A7F7-315B894862A8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12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CC28723-7333-6D42-A279-9DF8AF10126D}"/>
              </a:ext>
            </a:extLst>
          </p:cNvPr>
          <p:cNvGrpSpPr/>
          <p:nvPr/>
        </p:nvGrpSpPr>
        <p:grpSpPr>
          <a:xfrm>
            <a:off x="485030" y="945604"/>
            <a:ext cx="8173940" cy="3826702"/>
            <a:chOff x="822022" y="922579"/>
            <a:chExt cx="5402379" cy="3826702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12F210D8-A9B6-3F4F-9C5A-42030DC40A95}"/>
                </a:ext>
              </a:extLst>
            </p:cNvPr>
            <p:cNvGrpSpPr/>
            <p:nvPr/>
          </p:nvGrpSpPr>
          <p:grpSpPr>
            <a:xfrm>
              <a:off x="822022" y="922579"/>
              <a:ext cx="1252843" cy="3826702"/>
              <a:chOff x="822022" y="922579"/>
              <a:chExt cx="1252843" cy="3826702"/>
            </a:xfrm>
          </p:grpSpPr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05822DF-0189-EE48-97FF-673EC024C3AF}"/>
                  </a:ext>
                </a:extLst>
              </p:cNvPr>
              <p:cNvSpPr txBox="1"/>
              <p:nvPr/>
            </p:nvSpPr>
            <p:spPr>
              <a:xfrm>
                <a:off x="822022" y="922579"/>
                <a:ext cx="1252843" cy="366178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  <a:alpha val="78000"/>
                </a:schemeClr>
              </a:solidFill>
            </p:spPr>
            <p:txBody>
              <a:bodyPr wrap="square" rtlCol="0">
                <a:noAutofit/>
              </a:bodyPr>
              <a:lstStyle/>
              <a:p>
                <a:pPr defTabSz="685800"/>
                <a:endParaRPr lang="en-US" sz="900" b="1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67A1CAD-3872-BD45-A6E7-1E1BAEDF33F2}"/>
                  </a:ext>
                </a:extLst>
              </p:cNvPr>
              <p:cNvSpPr txBox="1"/>
              <p:nvPr/>
            </p:nvSpPr>
            <p:spPr>
              <a:xfrm>
                <a:off x="848128" y="1225239"/>
                <a:ext cx="1226737" cy="35240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685800">
                  <a:spcBef>
                    <a:spcPts val="800"/>
                  </a:spcBef>
                  <a:defRPr/>
                </a:pPr>
                <a:r>
                  <a:rPr lang="en-GB" sz="1100" kern="0" dirty="0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itchFamily="34" charset="-128"/>
                    <a:cs typeface="Arial" panose="020B0604020202020204" pitchFamily="34" charset="0"/>
                  </a:rPr>
                  <a:t>Routing</a:t>
                </a:r>
              </a:p>
              <a:p>
                <a:pPr algn="ctr" defTabSz="685800">
                  <a:spcBef>
                    <a:spcPts val="800"/>
                  </a:spcBef>
                  <a:defRPr/>
                </a:pPr>
                <a:endParaRPr lang="en-GB" sz="1100" kern="0" dirty="0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itchFamily="34" charset="-128"/>
                  <a:cs typeface="Arial" panose="020B0604020202020204" pitchFamily="34" charset="0"/>
                </a:endParaRPr>
              </a:p>
              <a:p>
                <a:pPr algn="ctr" defTabSz="685800">
                  <a:spcBef>
                    <a:spcPts val="800"/>
                  </a:spcBef>
                  <a:defRPr/>
                </a:pPr>
                <a:r>
                  <a:rPr lang="en-GB" sz="1100" kern="0" dirty="0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itchFamily="34" charset="-128"/>
                    <a:cs typeface="Arial" panose="020B0604020202020204" pitchFamily="34" charset="0"/>
                  </a:rPr>
                  <a:t>Message priority</a:t>
                </a:r>
              </a:p>
              <a:p>
                <a:pPr algn="ctr" defTabSz="685800">
                  <a:spcBef>
                    <a:spcPts val="800"/>
                  </a:spcBef>
                  <a:defRPr/>
                </a:pPr>
                <a:endParaRPr lang="en-GB" sz="1100" kern="0" dirty="0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itchFamily="34" charset="-128"/>
                  <a:cs typeface="Arial" panose="020B0604020202020204" pitchFamily="34" charset="0"/>
                </a:endParaRPr>
              </a:p>
              <a:p>
                <a:pPr algn="ctr" defTabSz="685800">
                  <a:spcBef>
                    <a:spcPts val="800"/>
                  </a:spcBef>
                  <a:defRPr/>
                </a:pPr>
                <a:r>
                  <a:rPr lang="en-GB" sz="1100" kern="0" dirty="0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itchFamily="34" charset="-128"/>
                    <a:cs typeface="Arial" panose="020B0604020202020204" pitchFamily="34" charset="0"/>
                  </a:rPr>
                  <a:t>Ecosystem</a:t>
                </a:r>
              </a:p>
              <a:p>
                <a:pPr algn="ctr" defTabSz="685800">
                  <a:spcBef>
                    <a:spcPts val="800"/>
                  </a:spcBef>
                  <a:defRPr/>
                </a:pPr>
                <a:endParaRPr lang="en-GB" sz="1100" kern="0" dirty="0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itchFamily="34" charset="-128"/>
                  <a:cs typeface="Arial" panose="020B0604020202020204" pitchFamily="34" charset="0"/>
                </a:endParaRPr>
              </a:p>
              <a:p>
                <a:pPr algn="ctr" defTabSz="685800">
                  <a:spcBef>
                    <a:spcPts val="800"/>
                  </a:spcBef>
                  <a:defRPr/>
                </a:pPr>
                <a:r>
                  <a:rPr lang="en-GB" sz="1100" kern="0" dirty="0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itchFamily="34" charset="-128"/>
                    <a:cs typeface="Arial" panose="020B0604020202020204" pitchFamily="34" charset="0"/>
                  </a:rPr>
                  <a:t>Scaling broker</a:t>
                </a:r>
              </a:p>
              <a:p>
                <a:pPr algn="ctr" defTabSz="685800">
                  <a:spcBef>
                    <a:spcPts val="800"/>
                  </a:spcBef>
                  <a:defRPr/>
                </a:pPr>
                <a:endParaRPr lang="en-GB" sz="1100" kern="0" dirty="0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itchFamily="34" charset="-128"/>
                  <a:cs typeface="Arial" panose="020B0604020202020204" pitchFamily="34" charset="0"/>
                </a:endParaRPr>
              </a:p>
              <a:p>
                <a:pPr algn="ctr" defTabSz="685800">
                  <a:spcBef>
                    <a:spcPts val="800"/>
                  </a:spcBef>
                  <a:defRPr/>
                </a:pPr>
                <a:r>
                  <a:rPr lang="en-GB" sz="1100" kern="0" dirty="0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itchFamily="34" charset="-128"/>
                    <a:cs typeface="Arial" panose="020B0604020202020204" pitchFamily="34" charset="0"/>
                  </a:rPr>
                  <a:t>Big data</a:t>
                </a:r>
              </a:p>
              <a:p>
                <a:pPr algn="ctr" defTabSz="685800">
                  <a:spcBef>
                    <a:spcPts val="800"/>
                  </a:spcBef>
                  <a:defRPr/>
                </a:pPr>
                <a:endParaRPr lang="en-GB" sz="1100" kern="0" dirty="0">
                  <a:solidFill>
                    <a:schemeClr val="accent2"/>
                  </a:solidFill>
                  <a:latin typeface="Arial" panose="020B0604020202020204" pitchFamily="34" charset="0"/>
                  <a:ea typeface="ＭＳ Ｐゴシック" pitchFamily="34" charset="-128"/>
                  <a:cs typeface="Arial" panose="020B0604020202020204" pitchFamily="34" charset="0"/>
                </a:endParaRPr>
              </a:p>
              <a:p>
                <a:pPr algn="ctr" defTabSz="685800">
                  <a:spcBef>
                    <a:spcPts val="800"/>
                  </a:spcBef>
                  <a:defRPr/>
                </a:pPr>
                <a:r>
                  <a:rPr lang="en-GB" sz="1100" kern="0" dirty="0">
                    <a:solidFill>
                      <a:schemeClr val="accent2"/>
                    </a:solidFill>
                    <a:latin typeface="Arial" panose="020B0604020202020204" pitchFamily="34" charset="0"/>
                    <a:ea typeface="ＭＳ Ｐゴシック" pitchFamily="34" charset="-128"/>
                    <a:cs typeface="Arial" panose="020B0604020202020204" pitchFamily="34" charset="0"/>
                  </a:rPr>
                  <a:t>License</a:t>
                </a:r>
              </a:p>
              <a:p>
                <a:pPr defTabSz="685800">
                  <a:spcBef>
                    <a:spcPts val="800"/>
                  </a:spcBef>
                  <a:defRPr/>
                </a:pPr>
                <a:endParaRPr lang="en-GB" sz="1100" kern="0" dirty="0">
                  <a:solidFill>
                    <a:schemeClr val="bg2"/>
                  </a:solidFill>
                  <a:latin typeface="Arial" panose="020B0604020202020204" pitchFamily="34" charset="0"/>
                  <a:ea typeface="ＭＳ Ｐゴシック" pitchFamily="34" charset="-128"/>
                  <a:cs typeface="Arial" panose="020B0604020202020204" pitchFamily="34" charset="0"/>
                </a:endParaRPr>
              </a:p>
              <a:p>
                <a:pPr defTabSz="685800">
                  <a:spcBef>
                    <a:spcPts val="800"/>
                  </a:spcBef>
                  <a:defRPr/>
                </a:pPr>
                <a:endParaRPr lang="en-GB" sz="1100" kern="0" dirty="0">
                  <a:solidFill>
                    <a:schemeClr val="bg2"/>
                  </a:solidFill>
                  <a:latin typeface="Arial" panose="020B0604020202020204" pitchFamily="34" charset="0"/>
                  <a:ea typeface="ＭＳ Ｐゴシック" pitchFamily="34" charset="-128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538F2217-B3AC-A645-8768-5B1333676BE1}"/>
                </a:ext>
              </a:extLst>
            </p:cNvPr>
            <p:cNvGrpSpPr/>
            <p:nvPr/>
          </p:nvGrpSpPr>
          <p:grpSpPr>
            <a:xfrm>
              <a:off x="2107806" y="933987"/>
              <a:ext cx="2099366" cy="3688145"/>
              <a:chOff x="2146883" y="933987"/>
              <a:chExt cx="2099366" cy="3688145"/>
            </a:xfrm>
          </p:grpSpPr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FF31F17-AE6E-8547-9CCF-58A052B62944}"/>
                  </a:ext>
                </a:extLst>
              </p:cNvPr>
              <p:cNvSpPr txBox="1"/>
              <p:nvPr/>
            </p:nvSpPr>
            <p:spPr>
              <a:xfrm>
                <a:off x="2146883" y="960347"/>
                <a:ext cx="2098586" cy="3661785"/>
              </a:xfrm>
              <a:prstGeom prst="rect">
                <a:avLst/>
              </a:prstGeom>
              <a:solidFill>
                <a:schemeClr val="accent4">
                  <a:lumMod val="75000"/>
                  <a:alpha val="78000"/>
                </a:schemeClr>
              </a:solidFill>
            </p:spPr>
            <p:txBody>
              <a:bodyPr wrap="square" rtlCol="0">
                <a:noAutofit/>
              </a:bodyPr>
              <a:lstStyle/>
              <a:p>
                <a:pPr defTabSz="685800"/>
                <a:endParaRPr lang="en-US" sz="900" b="1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DC359DA-6AFC-7447-A05F-83146CF9228F}"/>
                  </a:ext>
                </a:extLst>
              </p:cNvPr>
              <p:cNvSpPr txBox="1"/>
              <p:nvPr/>
            </p:nvSpPr>
            <p:spPr>
              <a:xfrm>
                <a:off x="2183546" y="1280896"/>
                <a:ext cx="1986556" cy="31495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685800">
                  <a:spcBef>
                    <a:spcPts val="800"/>
                  </a:spcBef>
                  <a:defRPr/>
                </a:pPr>
                <a:r>
                  <a:rPr lang="en-US" sz="1100" kern="0" dirty="0">
                    <a:solidFill>
                      <a:schemeClr val="bg2"/>
                    </a:solidFill>
                    <a:latin typeface="Arial" panose="020B0604020202020204" pitchFamily="34" charset="0"/>
                    <a:ea typeface="ＭＳ Ｐゴシック" pitchFamily="34" charset="-128"/>
                    <a:cs typeface="Arial" panose="020B0604020202020204" pitchFamily="34" charset="0"/>
                  </a:rPr>
                  <a:t>Complex (direct, topic, fanout, header)</a:t>
                </a:r>
              </a:p>
              <a:p>
                <a:pPr defTabSz="685800">
                  <a:spcBef>
                    <a:spcPts val="800"/>
                  </a:spcBef>
                  <a:defRPr/>
                </a:pPr>
                <a:r>
                  <a:rPr lang="en-GB" sz="1100" b="1" kern="0" dirty="0">
                    <a:solidFill>
                      <a:schemeClr val="bg2"/>
                    </a:solidFill>
                    <a:latin typeface="Arial" panose="020B0604020202020204" pitchFamily="34" charset="0"/>
                    <a:ea typeface="ＭＳ Ｐゴシック" pitchFamily="34" charset="-128"/>
                    <a:cs typeface="Arial" panose="020B0604020202020204" pitchFamily="34" charset="0"/>
                  </a:rPr>
                  <a:t>		</a:t>
                </a:r>
              </a:p>
              <a:p>
                <a:pPr defTabSz="685800">
                  <a:spcBef>
                    <a:spcPts val="800"/>
                  </a:spcBef>
                  <a:defRPr/>
                </a:pPr>
                <a:r>
                  <a:rPr lang="en-GB" sz="1100" kern="0" dirty="0">
                    <a:solidFill>
                      <a:schemeClr val="bg2"/>
                    </a:solidFill>
                    <a:latin typeface="Arial" panose="020B0604020202020204" pitchFamily="34" charset="0"/>
                    <a:ea typeface="ＭＳ Ｐゴシック" pitchFamily="34" charset="-128"/>
                    <a:cs typeface="Arial" panose="020B0604020202020204" pitchFamily="34" charset="0"/>
                  </a:rPr>
                  <a:t>Yes</a:t>
                </a:r>
              </a:p>
              <a:p>
                <a:pPr defTabSz="685800">
                  <a:spcBef>
                    <a:spcPts val="800"/>
                  </a:spcBef>
                  <a:defRPr/>
                </a:pPr>
                <a:endParaRPr lang="en-GB" sz="1100" kern="0" dirty="0">
                  <a:solidFill>
                    <a:schemeClr val="bg2"/>
                  </a:solidFill>
                  <a:latin typeface="Arial" panose="020B0604020202020204" pitchFamily="34" charset="0"/>
                  <a:ea typeface="ＭＳ Ｐゴシック" pitchFamily="34" charset="-128"/>
                  <a:cs typeface="Arial" panose="020B0604020202020204" pitchFamily="34" charset="0"/>
                </a:endParaRPr>
              </a:p>
              <a:p>
                <a:pPr defTabSz="685800">
                  <a:spcBef>
                    <a:spcPts val="800"/>
                  </a:spcBef>
                  <a:defRPr/>
                </a:pPr>
                <a:r>
                  <a:rPr lang="en-GB" sz="1100" kern="0" dirty="0">
                    <a:solidFill>
                      <a:schemeClr val="bg2"/>
                    </a:solidFill>
                    <a:latin typeface="Arial" panose="020B0604020202020204" pitchFamily="34" charset="0"/>
                    <a:ea typeface="ＭＳ Ｐゴシック" pitchFamily="34" charset="-128"/>
                    <a:cs typeface="Arial" panose="020B0604020202020204" pitchFamily="34" charset="0"/>
                  </a:rPr>
                  <a:t>Only message-broker</a:t>
                </a:r>
              </a:p>
              <a:p>
                <a:pPr defTabSz="685800">
                  <a:spcBef>
                    <a:spcPts val="800"/>
                  </a:spcBef>
                  <a:defRPr/>
                </a:pPr>
                <a:endParaRPr lang="en-GB" sz="1100" kern="0" dirty="0">
                  <a:solidFill>
                    <a:schemeClr val="bg2"/>
                  </a:solidFill>
                  <a:latin typeface="Arial" panose="020B0604020202020204" pitchFamily="34" charset="0"/>
                  <a:ea typeface="ＭＳ Ｐゴシック" pitchFamily="34" charset="-128"/>
                  <a:cs typeface="Arial" panose="020B0604020202020204" pitchFamily="34" charset="0"/>
                </a:endParaRPr>
              </a:p>
              <a:p>
                <a:pPr defTabSz="685800">
                  <a:spcBef>
                    <a:spcPts val="800"/>
                  </a:spcBef>
                  <a:defRPr/>
                </a:pPr>
                <a:r>
                  <a:rPr lang="en-GB" sz="1100" kern="0" dirty="0">
                    <a:solidFill>
                      <a:schemeClr val="bg2"/>
                    </a:solidFill>
                    <a:latin typeface="Arial" panose="020B0604020202020204" pitchFamily="34" charset="0"/>
                    <a:ea typeface="ＭＳ Ｐゴシック" pitchFamily="34" charset="-128"/>
                    <a:cs typeface="Arial" panose="020B0604020202020204" pitchFamily="34" charset="0"/>
                  </a:rPr>
                  <a:t>Vertical</a:t>
                </a:r>
              </a:p>
              <a:p>
                <a:pPr defTabSz="685800">
                  <a:spcBef>
                    <a:spcPts val="800"/>
                  </a:spcBef>
                  <a:defRPr/>
                </a:pPr>
                <a:endParaRPr lang="en-GB" sz="1100" kern="0" dirty="0">
                  <a:solidFill>
                    <a:schemeClr val="bg2"/>
                  </a:solidFill>
                  <a:latin typeface="Arial" panose="020B0604020202020204" pitchFamily="34" charset="0"/>
                  <a:ea typeface="ＭＳ Ｐゴシック" pitchFamily="34" charset="-128"/>
                  <a:cs typeface="Arial" panose="020B0604020202020204" pitchFamily="34" charset="0"/>
                </a:endParaRPr>
              </a:p>
              <a:p>
                <a:pPr defTabSz="685800">
                  <a:spcBef>
                    <a:spcPts val="800"/>
                  </a:spcBef>
                  <a:defRPr/>
                </a:pPr>
                <a:r>
                  <a:rPr lang="en-GB" sz="1100" kern="0" dirty="0">
                    <a:solidFill>
                      <a:schemeClr val="bg2"/>
                    </a:solidFill>
                    <a:latin typeface="Arial" panose="020B0604020202020204" pitchFamily="34" charset="0"/>
                    <a:ea typeface="ＭＳ Ｐゴシック" pitchFamily="34" charset="-128"/>
                    <a:cs typeface="Arial" panose="020B0604020202020204" pitchFamily="34" charset="0"/>
                  </a:rPr>
                  <a:t>---</a:t>
                </a:r>
              </a:p>
              <a:p>
                <a:pPr defTabSz="685800">
                  <a:spcBef>
                    <a:spcPts val="800"/>
                  </a:spcBef>
                  <a:defRPr/>
                </a:pPr>
                <a:endParaRPr lang="en-GB" sz="1100" b="1" i="1" kern="0" dirty="0">
                  <a:solidFill>
                    <a:schemeClr val="bg2"/>
                  </a:solidFill>
                  <a:latin typeface="Arial" panose="020B0604020202020204" pitchFamily="34" charset="0"/>
                  <a:ea typeface="ＭＳ Ｐゴシック" pitchFamily="34" charset="-128"/>
                  <a:cs typeface="Arial" panose="020B0604020202020204" pitchFamily="34" charset="0"/>
                </a:endParaRPr>
              </a:p>
              <a:p>
                <a:pPr defTabSz="685800">
                  <a:spcBef>
                    <a:spcPts val="800"/>
                  </a:spcBef>
                  <a:defRPr/>
                </a:pPr>
                <a:r>
                  <a:rPr lang="en-GB" sz="1100" kern="0" dirty="0">
                    <a:solidFill>
                      <a:schemeClr val="bg2"/>
                    </a:solidFill>
                    <a:latin typeface="Arial" panose="020B0604020202020204" pitchFamily="34" charset="0"/>
                    <a:ea typeface="ＭＳ Ｐゴシック" pitchFamily="34" charset="-128"/>
                    <a:cs typeface="Arial" panose="020B0604020202020204" pitchFamily="34" charset="0"/>
                  </a:rPr>
                  <a:t>Public Mozilla (AMQP protocol interchangeable)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962FD87-0D8F-3A4C-8073-570BDECECCBA}"/>
                  </a:ext>
                </a:extLst>
              </p:cNvPr>
              <p:cNvSpPr txBox="1"/>
              <p:nvPr/>
            </p:nvSpPr>
            <p:spPr>
              <a:xfrm>
                <a:off x="2146883" y="933987"/>
                <a:ext cx="2099366" cy="230530"/>
              </a:xfrm>
              <a:prstGeom prst="rect">
                <a:avLst/>
              </a:prstGeom>
              <a:solidFill>
                <a:schemeClr val="bg2">
                  <a:lumMod val="85000"/>
                </a:schemeClr>
              </a:solidFill>
            </p:spPr>
            <p:txBody>
              <a:bodyPr wrap="square" bIns="45720" rtlCol="0">
                <a:spAutoFit/>
              </a:bodyPr>
              <a:lstStyle/>
              <a:p>
                <a:pPr defTabSz="685800"/>
                <a:r>
                  <a:rPr lang="en-US" sz="900" b="1" dirty="0">
                    <a:solidFill>
                      <a:schemeClr val="accent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RabbitMQ</a:t>
                </a:r>
                <a:endParaRPr lang="en-GB" sz="900" b="1" dirty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B417A8A-4120-9946-8452-F9BFF633C6CE}"/>
                </a:ext>
              </a:extLst>
            </p:cNvPr>
            <p:cNvGrpSpPr/>
            <p:nvPr/>
          </p:nvGrpSpPr>
          <p:grpSpPr>
            <a:xfrm>
              <a:off x="4243835" y="922579"/>
              <a:ext cx="1980566" cy="3661785"/>
              <a:chOff x="4263373" y="922579"/>
              <a:chExt cx="1980566" cy="3661785"/>
            </a:xfrm>
          </p:grpSpPr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7B1CC92-F047-5140-8CF1-5E4AD3EF2E3F}"/>
                  </a:ext>
                </a:extLst>
              </p:cNvPr>
              <p:cNvSpPr txBox="1"/>
              <p:nvPr/>
            </p:nvSpPr>
            <p:spPr>
              <a:xfrm>
                <a:off x="4263373" y="922579"/>
                <a:ext cx="1980566" cy="3661785"/>
              </a:xfrm>
              <a:prstGeom prst="rect">
                <a:avLst/>
              </a:prstGeom>
              <a:solidFill>
                <a:schemeClr val="accent4">
                  <a:lumMod val="75000"/>
                  <a:alpha val="78000"/>
                </a:schemeClr>
              </a:solidFill>
            </p:spPr>
            <p:txBody>
              <a:bodyPr wrap="square" rtlCol="0">
                <a:noAutofit/>
              </a:bodyPr>
              <a:lstStyle/>
              <a:p>
                <a:pPr defTabSz="685800"/>
                <a:r>
                  <a:rPr lang="en-US" sz="900" b="1" dirty="0">
                    <a:solidFill>
                      <a:schemeClr val="accent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A5BAFD2-9E53-1F45-A578-8A394E2255A5}"/>
                  </a:ext>
                </a:extLst>
              </p:cNvPr>
              <p:cNvSpPr txBox="1"/>
              <p:nvPr/>
            </p:nvSpPr>
            <p:spPr>
              <a:xfrm>
                <a:off x="4321194" y="1280896"/>
                <a:ext cx="1920171" cy="31495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685800" fontAlgn="auto">
                  <a:spcBef>
                    <a:spcPts val="800"/>
                  </a:spcBef>
                  <a:defRPr/>
                </a:pPr>
                <a:r>
                  <a:rPr lang="en-US" sz="1100" dirty="0">
                    <a:solidFill>
                      <a:schemeClr val="bg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Simple (consumer groups)</a:t>
                </a:r>
              </a:p>
              <a:p>
                <a:pPr defTabSz="685800" fontAlgn="auto">
                  <a:spcBef>
                    <a:spcPts val="800"/>
                  </a:spcBef>
                  <a:defRPr/>
                </a:pPr>
                <a:endParaRPr lang="en-US" sz="1100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defTabSz="685800" fontAlgn="auto">
                  <a:spcBef>
                    <a:spcPts val="800"/>
                  </a:spcBef>
                  <a:defRPr/>
                </a:pPr>
                <a:r>
                  <a:rPr lang="es-ES" sz="1100" dirty="0">
                    <a:solidFill>
                      <a:schemeClr val="bg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No</a:t>
                </a:r>
                <a:endParaRPr lang="en-US" sz="1100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defTabSz="685800" fontAlgn="auto">
                  <a:spcBef>
                    <a:spcPts val="800"/>
                  </a:spcBef>
                  <a:defRPr/>
                </a:pPr>
                <a:endParaRPr lang="en-US" sz="1100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defTabSz="685800" fontAlgn="auto">
                  <a:spcBef>
                    <a:spcPts val="800"/>
                  </a:spcBef>
                  <a:defRPr/>
                </a:pPr>
                <a:r>
                  <a:rPr lang="en-US" sz="1100" dirty="0">
                    <a:solidFill>
                      <a:schemeClr val="bg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Core, Streams, Connect, REST, Schema</a:t>
                </a:r>
              </a:p>
              <a:p>
                <a:pPr defTabSz="685800" fontAlgn="auto">
                  <a:spcBef>
                    <a:spcPts val="800"/>
                  </a:spcBef>
                  <a:defRPr/>
                </a:pPr>
                <a:endParaRPr lang="en-US" sz="1100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defTabSz="685800" fontAlgn="auto">
                  <a:spcBef>
                    <a:spcPts val="800"/>
                  </a:spcBef>
                  <a:defRPr/>
                </a:pPr>
                <a:r>
                  <a:rPr lang="en-US" sz="1100" dirty="0">
                    <a:solidFill>
                      <a:schemeClr val="bg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Horizontal</a:t>
                </a:r>
              </a:p>
              <a:p>
                <a:pPr defTabSz="685800" fontAlgn="auto">
                  <a:spcBef>
                    <a:spcPts val="800"/>
                  </a:spcBef>
                  <a:defRPr/>
                </a:pPr>
                <a:endParaRPr lang="en-US" sz="1100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defTabSz="685800" fontAlgn="auto">
                  <a:spcBef>
                    <a:spcPts val="800"/>
                  </a:spcBef>
                  <a:defRPr/>
                </a:pPr>
                <a:r>
                  <a:rPr lang="en-US" sz="1100" dirty="0">
                    <a:solidFill>
                      <a:schemeClr val="bg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Large volumes </a:t>
                </a:r>
                <a:r>
                  <a:rPr lang="en-US" sz="1100">
                    <a:solidFill>
                      <a:schemeClr val="bg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of messages (BIG-DATA)</a:t>
                </a:r>
                <a:endParaRPr lang="en-US" sz="1100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defTabSz="685800" fontAlgn="auto">
                  <a:spcBef>
                    <a:spcPts val="800"/>
                  </a:spcBef>
                  <a:defRPr/>
                </a:pPr>
                <a:endParaRPr lang="en-US" sz="1100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defTabSz="685800" fontAlgn="auto">
                  <a:spcBef>
                    <a:spcPts val="800"/>
                  </a:spcBef>
                  <a:defRPr/>
                </a:pPr>
                <a:r>
                  <a:rPr lang="en-US" sz="1100" dirty="0">
                    <a:solidFill>
                      <a:schemeClr val="bg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Open-source (in the future? Custom protocol)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94BC3EC-5538-6445-8C20-AD1B9606A2CA}"/>
                  </a:ext>
                </a:extLst>
              </p:cNvPr>
              <p:cNvSpPr txBox="1"/>
              <p:nvPr/>
            </p:nvSpPr>
            <p:spPr>
              <a:xfrm>
                <a:off x="4263919" y="928021"/>
                <a:ext cx="1977446" cy="230832"/>
              </a:xfrm>
              <a:prstGeom prst="rect">
                <a:avLst/>
              </a:prstGeom>
              <a:solidFill>
                <a:schemeClr val="bg2">
                  <a:lumMod val="85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defTabSz="685800">
                  <a:defRPr/>
                </a:pPr>
                <a:r>
                  <a:rPr lang="en-US" sz="900" b="1" dirty="0">
                    <a:solidFill>
                      <a:schemeClr val="accent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Kafka</a:t>
                </a:r>
                <a:endParaRPr lang="en-GB" sz="900" b="1" kern="0" dirty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D600515C-E90E-A84A-9FAF-7EC418BFC0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9096" y="4022019"/>
            <a:ext cx="197011" cy="19701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D308F6B-7138-F046-9E2E-1594CFC36E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0232" y="4018177"/>
            <a:ext cx="209601" cy="20960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83878B9-F4F4-4643-AECF-FC7BF13004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5068" y="1315514"/>
            <a:ext cx="197011" cy="19701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C6847C8-511C-465E-9B7C-98C5579A88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8083" y="1330594"/>
            <a:ext cx="209601" cy="20960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C2CFB66-8992-43DD-A39D-4AF7BCE714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3425" y="1882435"/>
            <a:ext cx="197011" cy="19701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70FF6817-B469-4212-8CDE-3046FDBB4D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2773" y="1828638"/>
            <a:ext cx="209601" cy="20960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1E3665C1-F2DB-42CF-BE80-ECB663CC5F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4085" y="2971526"/>
            <a:ext cx="197011" cy="197011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14D77DD-AA0B-40D4-8FE9-41FE984A4E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2884" y="2945932"/>
            <a:ext cx="209601" cy="20960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AEDC72A7-5E47-4CB0-8AAC-BCD9FBBEE7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6556" y="3473286"/>
            <a:ext cx="197011" cy="197011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0ED8022E-F90B-46BD-9CDC-5817D8252A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4085" y="2425975"/>
            <a:ext cx="197011" cy="197011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404F43CC-DD25-4790-9535-CF9F278196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1200" y="2413385"/>
            <a:ext cx="209601" cy="209601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044F646F-387F-4653-9301-71722A6D46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1200" y="3502665"/>
            <a:ext cx="209601" cy="209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0876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4F5AB5F-C6C5-D648-B140-8B528AD83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Demo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FFB349-7116-4F47-831E-94019EA575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60386" y="4695411"/>
            <a:ext cx="4572000" cy="187241"/>
          </a:xfrm>
        </p:spPr>
        <p:txBody>
          <a:bodyPr/>
          <a:lstStyle/>
          <a:p>
            <a:r>
              <a:rPr lang="en-US"/>
              <a:t>© 2021 Cognizant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23F351-AE8F-C04E-8B59-EAAC781B61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85100" y="4759541"/>
            <a:ext cx="228600" cy="123111"/>
          </a:xfrm>
        </p:spPr>
        <p:txBody>
          <a:bodyPr/>
          <a:lstStyle/>
          <a:p>
            <a:fld id="{2EFEF571-C9B4-4D92-A7F7-315B894862A8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C3A24A7-4998-3142-8138-442EC63B53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7952" y="883403"/>
            <a:ext cx="8385048" cy="3462029"/>
          </a:xfrm>
        </p:spPr>
        <p:txBody>
          <a:bodyPr anchor="ctr" anchorCtr="0">
            <a:normAutofit/>
          </a:bodyPr>
          <a:lstStyle/>
          <a:p>
            <a:pPr marL="285750" indent="-285750">
              <a:spcBef>
                <a:spcPts val="2400"/>
              </a:spcBef>
              <a:buFontTx/>
              <a:buChar char="-"/>
            </a:pPr>
            <a:endParaRPr lang="en-US" dirty="0"/>
          </a:p>
          <a:p>
            <a:pPr marL="285750" indent="-285750">
              <a:spcBef>
                <a:spcPts val="2400"/>
              </a:spcBef>
              <a:buFontTx/>
              <a:buChar char="-"/>
            </a:pPr>
            <a:endParaRPr lang="en-US" dirty="0"/>
          </a:p>
          <a:p>
            <a:pPr marL="285750" indent="-285750">
              <a:spcBef>
                <a:spcPts val="2400"/>
              </a:spcBef>
              <a:buFontTx/>
              <a:buChar char="-"/>
            </a:pPr>
            <a:endParaRPr lang="en-US" dirty="0"/>
          </a:p>
          <a:p>
            <a:pPr marL="285750" indent="-285750">
              <a:spcBef>
                <a:spcPts val="2400"/>
              </a:spcBef>
              <a:buFontTx/>
              <a:buChar char="-"/>
            </a:pPr>
            <a:r>
              <a:rPr lang="en-US" dirty="0"/>
              <a:t>Collection layer: Streaming pattern – </a:t>
            </a:r>
            <a:r>
              <a:rPr lang="en-US" dirty="0" err="1"/>
              <a:t>Websocket</a:t>
            </a:r>
            <a:r>
              <a:rPr lang="en-US" dirty="0"/>
              <a:t> protocol</a:t>
            </a:r>
          </a:p>
          <a:p>
            <a:pPr lvl="8">
              <a:spcBef>
                <a:spcPts val="2400"/>
              </a:spcBef>
            </a:pPr>
            <a:r>
              <a:rPr lang="en-US" sz="18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	(ws://stream.meetup.com/2/rsvps)</a:t>
            </a:r>
            <a:endParaRPr lang="en-US" dirty="0"/>
          </a:p>
          <a:p>
            <a:pPr marL="285750" indent="-285750">
              <a:spcBef>
                <a:spcPts val="2400"/>
              </a:spcBef>
              <a:buFontTx/>
              <a:buChar char="-"/>
            </a:pPr>
            <a:r>
              <a:rPr lang="en-US" dirty="0"/>
              <a:t>Queuing layer: Pub/Sub pattern (Producer / Consumer)</a:t>
            </a:r>
          </a:p>
          <a:p>
            <a:pPr marL="0" indent="0">
              <a:spcBef>
                <a:spcPts val="2400"/>
              </a:spcBef>
              <a:buNone/>
            </a:pPr>
            <a:endParaRPr lang="en-US" dirty="0"/>
          </a:p>
          <a:p>
            <a:pPr marL="0" indent="0">
              <a:spcBef>
                <a:spcPts val="2400"/>
              </a:spcBef>
              <a:buNone/>
            </a:pPr>
            <a:endParaRPr lang="en-US" dirty="0"/>
          </a:p>
          <a:p>
            <a:pPr marL="0" indent="0">
              <a:spcBef>
                <a:spcPts val="2400"/>
              </a:spcBef>
              <a:buNone/>
            </a:pPr>
            <a:endParaRPr lang="en-US" dirty="0"/>
          </a:p>
          <a:p>
            <a:pPr marL="0" indent="0">
              <a:spcBef>
                <a:spcPts val="2400"/>
              </a:spcBef>
              <a:buNone/>
            </a:pPr>
            <a:endParaRPr lang="en-US" dirty="0"/>
          </a:p>
          <a:p>
            <a:pPr marL="0" indent="0">
              <a:spcBef>
                <a:spcPts val="2400"/>
              </a:spcBef>
              <a:buNone/>
            </a:pPr>
            <a:endParaRPr lang="en-US" dirty="0"/>
          </a:p>
          <a:p>
            <a:pPr marL="285750" indent="-285750">
              <a:spcBef>
                <a:spcPts val="2400"/>
              </a:spcBef>
              <a:buFontTx/>
              <a:buChar char="-"/>
            </a:pPr>
            <a:endParaRPr lang="en-US" dirty="0"/>
          </a:p>
          <a:p>
            <a:pPr marL="0" indent="0">
              <a:spcBef>
                <a:spcPts val="2400"/>
              </a:spcBef>
              <a:buNone/>
            </a:pP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F5D9566-D5CC-4F5A-BBA8-73C87F4FDA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700" y="2234173"/>
            <a:ext cx="8269043" cy="2778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9149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4F5AB5F-C6C5-D648-B140-8B528AD83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Bibliography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FFB349-7116-4F47-831E-94019EA575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60386" y="4695411"/>
            <a:ext cx="4572000" cy="187241"/>
          </a:xfrm>
        </p:spPr>
        <p:txBody>
          <a:bodyPr/>
          <a:lstStyle/>
          <a:p>
            <a:r>
              <a:rPr lang="en-US" dirty="0"/>
              <a:t>© 2021 Cognizant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23F351-AE8F-C04E-8B59-EAAC781B61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85100" y="4759541"/>
            <a:ext cx="228600" cy="123111"/>
          </a:xfrm>
        </p:spPr>
        <p:txBody>
          <a:bodyPr/>
          <a:lstStyle/>
          <a:p>
            <a:fld id="{2EFEF571-C9B4-4D92-A7F7-315B894862A8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C3A24A7-4998-3142-8138-442EC63B53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7952" y="764133"/>
            <a:ext cx="8385048" cy="3462029"/>
          </a:xfrm>
        </p:spPr>
        <p:txBody>
          <a:bodyPr anchor="ctr" anchorCtr="0">
            <a:normAutofit fontScale="47500" lnSpcReduction="20000"/>
          </a:bodyPr>
          <a:lstStyle/>
          <a:p>
            <a:pPr marL="285750" indent="-285750" algn="l">
              <a:buFontTx/>
              <a:buChar char="-"/>
            </a:pPr>
            <a:endParaRPr lang="en-US" i="0" dirty="0">
              <a:solidFill>
                <a:srgbClr val="FFFFFF"/>
              </a:solidFill>
              <a:effectLst/>
              <a:latin typeface="sf pro display"/>
            </a:endParaRPr>
          </a:p>
          <a:p>
            <a:pPr marL="285750" indent="-285750" algn="l">
              <a:buFontTx/>
              <a:buChar char="-"/>
            </a:pPr>
            <a:endParaRPr lang="en-US" i="0" dirty="0">
              <a:solidFill>
                <a:srgbClr val="FFFFFF"/>
              </a:solidFill>
              <a:effectLst/>
              <a:latin typeface="sf pro display"/>
            </a:endParaRPr>
          </a:p>
          <a:p>
            <a:pPr marL="285750" indent="-285750" algn="l">
              <a:buFontTx/>
              <a:buChar char="-"/>
            </a:pPr>
            <a:endParaRPr lang="en-US" i="0" dirty="0">
              <a:solidFill>
                <a:srgbClr val="FFFFFF"/>
              </a:solidFill>
              <a:effectLst/>
              <a:latin typeface="sf pro display"/>
            </a:endParaRPr>
          </a:p>
          <a:p>
            <a:pPr marL="285750" indent="-285750" algn="l">
              <a:buFontTx/>
              <a:buChar char="-"/>
            </a:pPr>
            <a:endParaRPr lang="en-US" i="0" dirty="0">
              <a:solidFill>
                <a:srgbClr val="FFFFFF"/>
              </a:solidFill>
              <a:effectLst/>
              <a:latin typeface="sf pro display"/>
            </a:endParaRPr>
          </a:p>
          <a:p>
            <a:pPr marL="285750" indent="-285750" algn="l">
              <a:buFontTx/>
              <a:buChar char="-"/>
            </a:pPr>
            <a:endParaRPr lang="en-US" dirty="0">
              <a:solidFill>
                <a:srgbClr val="FFFFFF"/>
              </a:solidFill>
              <a:latin typeface="sf pro display"/>
            </a:endParaRPr>
          </a:p>
          <a:p>
            <a:pPr marL="285750" indent="-285750" algn="l">
              <a:buFontTx/>
              <a:buChar char="-"/>
            </a:pPr>
            <a:endParaRPr lang="en-US" dirty="0">
              <a:solidFill>
                <a:srgbClr val="FFFFFF"/>
              </a:solidFill>
              <a:latin typeface="sf pro display"/>
            </a:endParaRPr>
          </a:p>
          <a:p>
            <a:pPr marL="285750" indent="-285750" algn="l">
              <a:buFontTx/>
              <a:buChar char="-"/>
            </a:pPr>
            <a:endParaRPr lang="en-US" sz="2300" dirty="0">
              <a:solidFill>
                <a:srgbClr val="FFFFFF"/>
              </a:solidFill>
              <a:latin typeface="sf pro display"/>
            </a:endParaRPr>
          </a:p>
          <a:p>
            <a:pPr marL="285750" indent="-285750" algn="l">
              <a:buFontTx/>
              <a:buChar char="-"/>
            </a:pPr>
            <a:endParaRPr lang="en-US" sz="2300" dirty="0">
              <a:solidFill>
                <a:srgbClr val="FFFFFF"/>
              </a:solidFill>
              <a:latin typeface="sf pro display"/>
            </a:endParaRPr>
          </a:p>
          <a:p>
            <a:pPr marL="285750" indent="-285750" algn="l">
              <a:buFontTx/>
              <a:buChar char="-"/>
            </a:pPr>
            <a:r>
              <a:rPr lang="en-US" sz="2300" dirty="0">
                <a:solidFill>
                  <a:schemeClr val="accent3">
                    <a:lumMod val="60000"/>
                    <a:lumOff val="40000"/>
                  </a:schemeClr>
                </a:solidFill>
                <a:latin typeface="sf pro display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https://kafka.apache.org</a:t>
            </a:r>
            <a:r>
              <a:rPr lang="en-US" sz="2300" dirty="0">
                <a:solidFill>
                  <a:schemeClr val="accent3">
                    <a:lumMod val="60000"/>
                    <a:lumOff val="40000"/>
                  </a:schemeClr>
                </a:solidFill>
                <a:latin typeface="sf pro display"/>
              </a:rPr>
              <a:t> </a:t>
            </a:r>
          </a:p>
          <a:p>
            <a:pPr marL="285750" indent="-285750" algn="l">
              <a:buFontTx/>
              <a:buChar char="-"/>
            </a:pPr>
            <a:r>
              <a:rPr lang="en-US" sz="2300" i="0" dirty="0">
                <a:solidFill>
                  <a:schemeClr val="accent3">
                    <a:lumMod val="60000"/>
                    <a:lumOff val="40000"/>
                  </a:schemeClr>
                </a:solidFill>
                <a:effectLst/>
                <a:latin typeface="sf pro display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https://cognizant.udemy.com/course/apache-kafka/</a:t>
            </a:r>
            <a:r>
              <a:rPr lang="en-US" sz="2300" i="0" dirty="0">
                <a:solidFill>
                  <a:schemeClr val="accent3">
                    <a:lumMod val="60000"/>
                    <a:lumOff val="40000"/>
                  </a:schemeClr>
                </a:solidFill>
                <a:effectLst/>
                <a:latin typeface="sf pro display"/>
              </a:rPr>
              <a:t> </a:t>
            </a:r>
          </a:p>
          <a:p>
            <a:pPr marL="285750" indent="-285750" algn="l">
              <a:buFontTx/>
              <a:buChar char="-"/>
            </a:pPr>
            <a:endParaRPr lang="en-US" sz="2300" dirty="0">
              <a:solidFill>
                <a:schemeClr val="accent3">
                  <a:lumMod val="60000"/>
                  <a:lumOff val="40000"/>
                </a:schemeClr>
              </a:solidFill>
              <a:latin typeface="sf pro display"/>
            </a:endParaRPr>
          </a:p>
          <a:p>
            <a:pPr marL="285750" indent="-285750" algn="l">
              <a:buFontTx/>
              <a:buChar char="-"/>
            </a:pPr>
            <a:endParaRPr lang="en-US" sz="2300" i="0" dirty="0">
              <a:solidFill>
                <a:schemeClr val="accent3">
                  <a:lumMod val="60000"/>
                  <a:lumOff val="40000"/>
                </a:schemeClr>
              </a:solidFill>
              <a:effectLst/>
              <a:latin typeface="sf pro display"/>
            </a:endParaRPr>
          </a:p>
          <a:p>
            <a:pPr marL="285750" indent="-285750" algn="l">
              <a:buFontTx/>
              <a:buChar char="-"/>
            </a:pPr>
            <a:endParaRPr lang="en-US" sz="2300" dirty="0">
              <a:solidFill>
                <a:schemeClr val="accent3">
                  <a:lumMod val="60000"/>
                  <a:lumOff val="40000"/>
                </a:schemeClr>
              </a:solidFill>
              <a:latin typeface="sf pro display"/>
            </a:endParaRPr>
          </a:p>
          <a:p>
            <a:pPr marL="285750" indent="-285750" algn="l">
              <a:buFontTx/>
              <a:buChar char="-"/>
            </a:pPr>
            <a:endParaRPr lang="en-US" sz="2300" i="0" dirty="0">
              <a:solidFill>
                <a:schemeClr val="accent3">
                  <a:lumMod val="60000"/>
                  <a:lumOff val="40000"/>
                </a:schemeClr>
              </a:solidFill>
              <a:effectLst/>
              <a:latin typeface="sf pro display"/>
            </a:endParaRPr>
          </a:p>
          <a:p>
            <a:pPr marL="285750" indent="-285750" algn="l">
              <a:buFontTx/>
              <a:buChar char="-"/>
            </a:pPr>
            <a:endParaRPr lang="en-US" sz="2300" i="0" dirty="0">
              <a:solidFill>
                <a:schemeClr val="accent3">
                  <a:lumMod val="60000"/>
                  <a:lumOff val="40000"/>
                </a:schemeClr>
              </a:solidFill>
              <a:effectLst/>
              <a:latin typeface="sf pro display"/>
            </a:endParaRPr>
          </a:p>
          <a:p>
            <a:pPr marL="285750" indent="-285750" algn="l">
              <a:buFontTx/>
              <a:buChar char="-"/>
            </a:pPr>
            <a:r>
              <a:rPr lang="en-US" sz="2300" i="0" dirty="0">
                <a:solidFill>
                  <a:schemeClr val="accent3">
                    <a:lumMod val="60000"/>
                    <a:lumOff val="40000"/>
                  </a:schemeClr>
                </a:solidFill>
                <a:effectLst/>
                <a:latin typeface="sf pro display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https://www.pluralsight.com/courses/apache-kafka-getting-started</a:t>
            </a:r>
            <a:r>
              <a:rPr lang="en-US" sz="2300" i="0" dirty="0">
                <a:solidFill>
                  <a:schemeClr val="accent3">
                    <a:lumMod val="60000"/>
                    <a:lumOff val="40000"/>
                  </a:schemeClr>
                </a:solidFill>
                <a:effectLst/>
                <a:latin typeface="sf pro display"/>
              </a:rPr>
              <a:t> </a:t>
            </a:r>
          </a:p>
          <a:p>
            <a:pPr marL="285750" indent="-285750" algn="l">
              <a:buFontTx/>
              <a:buChar char="-"/>
            </a:pPr>
            <a:r>
              <a:rPr lang="en-US" sz="2300" i="0" dirty="0">
                <a:solidFill>
                  <a:schemeClr val="accent3">
                    <a:lumMod val="60000"/>
                    <a:lumOff val="40000"/>
                  </a:schemeClr>
                </a:solidFill>
                <a:effectLst/>
                <a:latin typeface="sf pro display"/>
              </a:rPr>
              <a:t>Apache Kafka Quick Start Guide (Raúl Estrada)</a:t>
            </a:r>
          </a:p>
          <a:p>
            <a:pPr marL="285750" indent="-285750" algn="l">
              <a:buFontTx/>
              <a:buChar char="-"/>
            </a:pPr>
            <a:endParaRPr lang="en-US" sz="2300" i="0" dirty="0">
              <a:solidFill>
                <a:srgbClr val="FFFFFF"/>
              </a:solidFill>
              <a:effectLst/>
              <a:latin typeface="sf pro display"/>
            </a:endParaRPr>
          </a:p>
          <a:p>
            <a:pPr marL="285750" indent="-285750" algn="l">
              <a:buFontTx/>
              <a:buChar char="-"/>
            </a:pPr>
            <a:endParaRPr lang="en-US" b="1" i="0" dirty="0">
              <a:solidFill>
                <a:srgbClr val="FFFFFF"/>
              </a:solidFill>
              <a:effectLst/>
              <a:latin typeface="sf pro display"/>
            </a:endParaRPr>
          </a:p>
          <a:p>
            <a:pPr marL="285750" indent="-285750">
              <a:spcBef>
                <a:spcPts val="2400"/>
              </a:spcBef>
              <a:buFontTx/>
              <a:buChar char="-"/>
            </a:pPr>
            <a:endParaRPr lang="en-US" dirty="0"/>
          </a:p>
          <a:p>
            <a:pPr marL="285750" indent="-285750">
              <a:spcBef>
                <a:spcPts val="2400"/>
              </a:spcBef>
              <a:buFontTx/>
              <a:buChar char="-"/>
            </a:pPr>
            <a:endParaRPr lang="en-US" dirty="0"/>
          </a:p>
          <a:p>
            <a:pPr marL="285750" indent="-285750">
              <a:spcBef>
                <a:spcPts val="2400"/>
              </a:spcBef>
              <a:buFontTx/>
              <a:buChar char="-"/>
            </a:pPr>
            <a:endParaRPr lang="en-US" dirty="0"/>
          </a:p>
          <a:p>
            <a:pPr marL="285750" indent="-285750">
              <a:spcBef>
                <a:spcPts val="2400"/>
              </a:spcBef>
              <a:buFontTx/>
              <a:buChar char="-"/>
            </a:pPr>
            <a:endParaRPr lang="en-US" dirty="0"/>
          </a:p>
          <a:p>
            <a:pPr marL="0" indent="0">
              <a:spcBef>
                <a:spcPts val="2400"/>
              </a:spcBef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960D9D-3431-41BC-9DFA-759407A7E9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8088" y="1358096"/>
            <a:ext cx="4907836" cy="87350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455A3B-1873-4BE3-9A5B-9F44E41E1C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66783" y="3048773"/>
            <a:ext cx="1291358" cy="159386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533A104-CC44-4D44-A8CD-651DC86CE3F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46972" y="2825564"/>
            <a:ext cx="5481875" cy="702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8857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6F30ACF-359C-4268-94C8-13FD846BE247}"/>
              </a:ext>
            </a:extLst>
          </p:cNvPr>
          <p:cNvSpPr/>
          <p:nvPr/>
        </p:nvSpPr>
        <p:spPr>
          <a:xfrm>
            <a:off x="0" y="0"/>
            <a:ext cx="9143999" cy="5143500"/>
          </a:xfrm>
          <a:prstGeom prst="rect">
            <a:avLst/>
          </a:prstGeom>
          <a:gradFill flip="none" rotWithShape="1">
            <a:gsLst>
              <a:gs pos="50000">
                <a:schemeClr val="accent4">
                  <a:alpha val="0"/>
                </a:schemeClr>
              </a:gs>
              <a:gs pos="73000">
                <a:srgbClr val="1947B1">
                  <a:alpha val="83000"/>
                </a:srgbClr>
              </a:gs>
              <a:gs pos="93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75DC88D-8A98-3A41-8570-0BDB7D955C3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Reference-Architecture project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AAD0F2-14B6-FF41-AC62-0A06BD49227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By Hugo Mozo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B680A99-DFE5-0C40-8E79-AB4C04D87F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0943838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694FCAD-3AA7-5144-9DCB-2E36CEE7910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0A2E41D-3993-4D4B-83DB-70C84D431CB6}"/>
              </a:ext>
            </a:extLst>
          </p:cNvPr>
          <p:cNvSpPr/>
          <p:nvPr/>
        </p:nvSpPr>
        <p:spPr>
          <a:xfrm>
            <a:off x="0" y="0"/>
            <a:ext cx="9143999" cy="5143500"/>
          </a:xfrm>
          <a:prstGeom prst="rect">
            <a:avLst/>
          </a:prstGeom>
          <a:gradFill flip="none" rotWithShape="1">
            <a:gsLst>
              <a:gs pos="50000">
                <a:schemeClr val="accent4">
                  <a:alpha val="0"/>
                </a:schemeClr>
              </a:gs>
              <a:gs pos="73000">
                <a:srgbClr val="1947B1">
                  <a:alpha val="83000"/>
                </a:srgbClr>
              </a:gs>
              <a:gs pos="93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itle 2"/>
          <p:cNvSpPr txBox="1">
            <a:spLocks/>
          </p:cNvSpPr>
          <p:nvPr/>
        </p:nvSpPr>
        <p:spPr>
          <a:xfrm>
            <a:off x="39648" y="1900461"/>
            <a:ext cx="3135481" cy="2676802"/>
          </a:xfrm>
          <a:prstGeom prst="rect">
            <a:avLst/>
          </a:prstGeom>
        </p:spPr>
        <p:txBody>
          <a:bodyPr vert="horz" lIns="91425" tIns="45712" rIns="91425" bIns="45712" rtlCol="0" anchor="t">
            <a:noAutofit/>
          </a:bodyPr>
          <a:lstStyle>
            <a:lvl1pPr algn="l" defTabSz="457124" rtl="0" eaLnBrk="1" latinLnBrk="0" hangingPunct="1">
              <a:spcBef>
                <a:spcPct val="0"/>
              </a:spcBef>
              <a:buNone/>
              <a:defRPr sz="2500" kern="1200" baseline="0">
                <a:solidFill>
                  <a:srgbClr val="0099CC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1600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251C753-21B3-E144-BB5C-3ECE5DA6DD8A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70562" y="4540724"/>
            <a:ext cx="1292438" cy="274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8800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4F5AB5F-C6C5-D648-B140-8B528AD83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FFB349-7116-4F47-831E-94019EA575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60386" y="4695411"/>
            <a:ext cx="4572000" cy="187241"/>
          </a:xfrm>
        </p:spPr>
        <p:txBody>
          <a:bodyPr/>
          <a:lstStyle/>
          <a:p>
            <a:r>
              <a:rPr lang="en-US"/>
              <a:t>© 2021 Cognizant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23F351-AE8F-C04E-8B59-EAAC781B61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85100" y="4759541"/>
            <a:ext cx="228600" cy="123111"/>
          </a:xfrm>
        </p:spPr>
        <p:txBody>
          <a:bodyPr/>
          <a:lstStyle/>
          <a:p>
            <a:fld id="{2EFEF571-C9B4-4D92-A7F7-315B894862A8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C3A24A7-4998-3142-8138-442EC63B53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7952" y="883403"/>
            <a:ext cx="8385048" cy="3462029"/>
          </a:xfrm>
        </p:spPr>
        <p:txBody>
          <a:bodyPr anchor="ctr" anchorCtr="0">
            <a:normAutofit/>
          </a:bodyPr>
          <a:lstStyle/>
          <a:p>
            <a:pPr>
              <a:spcBef>
                <a:spcPts val="2400"/>
              </a:spcBef>
            </a:pPr>
            <a:r>
              <a:rPr lang="en-US" dirty="0"/>
              <a:t>Apache Kafka. Basics</a:t>
            </a:r>
          </a:p>
          <a:p>
            <a:pPr>
              <a:spcBef>
                <a:spcPts val="2400"/>
              </a:spcBef>
            </a:pPr>
            <a:r>
              <a:rPr lang="en-US" dirty="0"/>
              <a:t>Comparative Kafka vs RabbitMQ</a:t>
            </a:r>
          </a:p>
          <a:p>
            <a:pPr>
              <a:spcBef>
                <a:spcPts val="2400"/>
              </a:spcBef>
            </a:pPr>
            <a:r>
              <a:rPr lang="en-US" dirty="0"/>
              <a:t>Apache Kafka. Demo</a:t>
            </a:r>
          </a:p>
          <a:p>
            <a:pPr>
              <a:spcBef>
                <a:spcPts val="2400"/>
              </a:spcBef>
            </a:pPr>
            <a:r>
              <a:rPr lang="en-US" dirty="0"/>
              <a:t>Bibliography</a:t>
            </a:r>
          </a:p>
          <a:p>
            <a:pPr>
              <a:spcBef>
                <a:spcPts val="2400"/>
              </a:spcBef>
            </a:pPr>
            <a:endParaRPr lang="en-US" dirty="0"/>
          </a:p>
          <a:p>
            <a:pPr marL="0" indent="0">
              <a:spcBef>
                <a:spcPts val="2400"/>
              </a:spcBef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31088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4F5AB5F-C6C5-D648-B140-8B528AD83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Basics 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FFB349-7116-4F47-831E-94019EA575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60386" y="4695411"/>
            <a:ext cx="4572000" cy="187241"/>
          </a:xfrm>
        </p:spPr>
        <p:txBody>
          <a:bodyPr/>
          <a:lstStyle/>
          <a:p>
            <a:r>
              <a:rPr lang="en-US" dirty="0"/>
              <a:t>© 2021 Cognizant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23F351-AE8F-C04E-8B59-EAAC781B61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85100" y="4759541"/>
            <a:ext cx="228600" cy="123111"/>
          </a:xfrm>
        </p:spPr>
        <p:txBody>
          <a:bodyPr/>
          <a:lstStyle/>
          <a:p>
            <a:fld id="{2EFEF571-C9B4-4D92-A7F7-315B894862A8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C3A24A7-4998-3142-8138-442EC63B53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7952" y="1032302"/>
            <a:ext cx="8385048" cy="3462029"/>
          </a:xfrm>
        </p:spPr>
        <p:txBody>
          <a:bodyPr anchor="ctr" anchorCtr="0">
            <a:normAutofit/>
          </a:bodyPr>
          <a:lstStyle/>
          <a:p>
            <a:pPr marL="285750" indent="-285750">
              <a:spcBef>
                <a:spcPts val="2400"/>
              </a:spcBef>
              <a:buFontTx/>
              <a:buChar char="-"/>
            </a:pPr>
            <a:r>
              <a:rPr lang="en-US" dirty="0"/>
              <a:t>Apache Kafka is a distributed messaging system (PUB-SUB pattern) </a:t>
            </a:r>
          </a:p>
          <a:p>
            <a:pPr marL="285750" indent="-285750">
              <a:spcBef>
                <a:spcPts val="2400"/>
              </a:spcBef>
              <a:buFontTx/>
              <a:buChar char="-"/>
            </a:pPr>
            <a:r>
              <a:rPr lang="en-US" dirty="0"/>
              <a:t>It was created by </a:t>
            </a:r>
            <a:r>
              <a:rPr lang="en-US" dirty="0" err="1"/>
              <a:t>Linkedin</a:t>
            </a:r>
            <a:r>
              <a:rPr lang="en-US" dirty="0"/>
              <a:t>. Written in Scala.</a:t>
            </a:r>
          </a:p>
          <a:p>
            <a:pPr marL="285750" indent="-285750">
              <a:spcBef>
                <a:spcPts val="2400"/>
              </a:spcBef>
              <a:buFontTx/>
              <a:buChar char="-"/>
            </a:pPr>
            <a:r>
              <a:rPr lang="en-US" dirty="0"/>
              <a:t>Uses: in event-driven architecture, real-time streaming, real-time analytics…</a:t>
            </a:r>
          </a:p>
          <a:p>
            <a:pPr marL="285750" indent="-285750">
              <a:spcBef>
                <a:spcPts val="2400"/>
              </a:spcBef>
              <a:buFontTx/>
              <a:buChar char="-"/>
            </a:pPr>
            <a:r>
              <a:rPr lang="en-US" dirty="0"/>
              <a:t>Goals: high throughput, horizontal scalability, reliability, loosely coupled, durability.</a:t>
            </a:r>
          </a:p>
          <a:p>
            <a:pPr marL="0" indent="0">
              <a:spcBef>
                <a:spcPts val="2400"/>
              </a:spcBef>
              <a:buNone/>
            </a:pPr>
            <a:endParaRPr 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294EE46-A876-4299-8CB2-C54E58C956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3018" y="1930741"/>
            <a:ext cx="720674" cy="226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81161B47-7597-44BE-83DA-83D3A9F0A1CB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2352" y="200037"/>
            <a:ext cx="1117600" cy="56705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096585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4F5AB5F-C6C5-D648-B140-8B528AD83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 use-cases 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FFB349-7116-4F47-831E-94019EA575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60386" y="4695411"/>
            <a:ext cx="4572000" cy="187241"/>
          </a:xfrm>
        </p:spPr>
        <p:txBody>
          <a:bodyPr/>
          <a:lstStyle/>
          <a:p>
            <a:r>
              <a:rPr lang="en-US"/>
              <a:t>© 2021 Cognizant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23F351-AE8F-C04E-8B59-EAAC781B61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85100" y="4759541"/>
            <a:ext cx="228600" cy="123111"/>
          </a:xfrm>
        </p:spPr>
        <p:txBody>
          <a:bodyPr/>
          <a:lstStyle/>
          <a:p>
            <a:fld id="{2EFEF571-C9B4-4D92-A7F7-315B894862A8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C3A24A7-4998-3142-8138-442EC63B53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4048" y="1239033"/>
            <a:ext cx="8385048" cy="3462029"/>
          </a:xfrm>
        </p:spPr>
        <p:txBody>
          <a:bodyPr anchor="ctr" anchorCtr="0">
            <a:normAutofit/>
          </a:bodyPr>
          <a:lstStyle/>
          <a:p>
            <a:pPr marL="285750" indent="-285750">
              <a:spcBef>
                <a:spcPts val="2400"/>
              </a:spcBef>
              <a:buFontTx/>
              <a:buChar char="-"/>
            </a:pPr>
            <a:r>
              <a:rPr lang="en-US" b="1" dirty="0"/>
              <a:t>Netflix</a:t>
            </a:r>
            <a:r>
              <a:rPr lang="en-US" dirty="0"/>
              <a:t> uses Kafka to apply recommendations in real-time.</a:t>
            </a:r>
          </a:p>
          <a:p>
            <a:pPr marL="0" indent="0">
              <a:spcBef>
                <a:spcPts val="2400"/>
              </a:spcBef>
              <a:buNone/>
            </a:pPr>
            <a:endParaRPr lang="en-US" dirty="0"/>
          </a:p>
          <a:p>
            <a:pPr marL="285750" indent="-285750">
              <a:spcBef>
                <a:spcPts val="2400"/>
              </a:spcBef>
              <a:buFontTx/>
              <a:buChar char="-"/>
            </a:pPr>
            <a:r>
              <a:rPr lang="en-US" b="1" dirty="0"/>
              <a:t>Uber</a:t>
            </a:r>
            <a:r>
              <a:rPr lang="en-US" dirty="0"/>
              <a:t> uses Kafka to manage taxis, users, trips, and compute prices in real-time.</a:t>
            </a:r>
          </a:p>
          <a:p>
            <a:pPr marL="285750" indent="-285750">
              <a:spcBef>
                <a:spcPts val="2400"/>
              </a:spcBef>
              <a:buFontTx/>
              <a:buChar char="-"/>
            </a:pPr>
            <a:endParaRPr lang="en-US" dirty="0"/>
          </a:p>
          <a:p>
            <a:pPr marL="285750" indent="-285750">
              <a:spcBef>
                <a:spcPts val="2400"/>
              </a:spcBef>
              <a:buFontTx/>
              <a:buChar char="-"/>
            </a:pPr>
            <a:r>
              <a:rPr lang="en-US" b="1" dirty="0" err="1"/>
              <a:t>Linkedin</a:t>
            </a:r>
            <a:r>
              <a:rPr lang="en-US" dirty="0"/>
              <a:t> uses Kafka to prevent spam, for recommendations…</a:t>
            </a:r>
          </a:p>
          <a:p>
            <a:pPr marL="0" indent="0">
              <a:spcBef>
                <a:spcPts val="2400"/>
              </a:spcBef>
              <a:buNone/>
            </a:pPr>
            <a:endParaRPr lang="en-US" dirty="0"/>
          </a:p>
          <a:p>
            <a:pPr marL="0" indent="0">
              <a:spcBef>
                <a:spcPts val="2400"/>
              </a:spcBef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780879-26B2-4612-A03F-326659F03F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5973" y="1361713"/>
            <a:ext cx="961680" cy="66214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10C2FAD-1253-480C-B149-66E87C2962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6166" y="2595603"/>
            <a:ext cx="961487" cy="88946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1E25E1D-B03F-4F31-BC9E-8896981B75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9644" y="3712696"/>
            <a:ext cx="961487" cy="736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2767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4F5AB5F-C6C5-D648-B140-8B528AD83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 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FFB349-7116-4F47-831E-94019EA575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60386" y="4695411"/>
            <a:ext cx="4572000" cy="187241"/>
          </a:xfrm>
        </p:spPr>
        <p:txBody>
          <a:bodyPr/>
          <a:lstStyle/>
          <a:p>
            <a:r>
              <a:rPr lang="en-US"/>
              <a:t>© 2021 Cognizant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23F351-AE8F-C04E-8B59-EAAC781B61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85100" y="4759541"/>
            <a:ext cx="228600" cy="123111"/>
          </a:xfrm>
        </p:spPr>
        <p:txBody>
          <a:bodyPr/>
          <a:lstStyle/>
          <a:p>
            <a:fld id="{2EFEF571-C9B4-4D92-A7F7-315B894862A8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C3A24A7-4998-3142-8138-442EC63B53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7952" y="883403"/>
            <a:ext cx="8385048" cy="3462029"/>
          </a:xfrm>
        </p:spPr>
        <p:txBody>
          <a:bodyPr anchor="ctr" anchorCtr="0">
            <a:normAutofit/>
          </a:bodyPr>
          <a:lstStyle/>
          <a:p>
            <a:pPr marL="285750" indent="-285750">
              <a:spcBef>
                <a:spcPts val="2400"/>
              </a:spcBef>
              <a:buFontTx/>
              <a:buChar char="-"/>
            </a:pPr>
            <a:r>
              <a:rPr lang="en-US" dirty="0"/>
              <a:t>Main components: Zookeeper, brokers</a:t>
            </a:r>
            <a:r>
              <a:rPr lang="en-US"/>
              <a:t>, clusters, </a:t>
            </a:r>
            <a:r>
              <a:rPr lang="en-US" dirty="0"/>
              <a:t>topics, </a:t>
            </a:r>
            <a:r>
              <a:rPr lang="en-US"/>
              <a:t>partitions, producers, consumers</a:t>
            </a:r>
            <a:endParaRPr lang="en-US" dirty="0"/>
          </a:p>
          <a:p>
            <a:pPr marL="285750" indent="-285750">
              <a:spcBef>
                <a:spcPts val="2400"/>
              </a:spcBef>
              <a:buFontTx/>
              <a:buChar char="-"/>
            </a:pPr>
            <a:endParaRPr lang="en-US" dirty="0"/>
          </a:p>
          <a:p>
            <a:pPr marL="285750" indent="-285750">
              <a:spcBef>
                <a:spcPts val="2400"/>
              </a:spcBef>
              <a:buFontTx/>
              <a:buChar char="-"/>
            </a:pPr>
            <a:endParaRPr lang="en-US" dirty="0"/>
          </a:p>
          <a:p>
            <a:pPr marL="285750" indent="-285750">
              <a:spcBef>
                <a:spcPts val="2400"/>
              </a:spcBef>
              <a:buFontTx/>
              <a:buChar char="-"/>
            </a:pPr>
            <a:endParaRPr lang="en-US" dirty="0"/>
          </a:p>
          <a:p>
            <a:pPr marL="0" indent="0">
              <a:spcBef>
                <a:spcPts val="2400"/>
              </a:spcBef>
              <a:buNone/>
            </a:pPr>
            <a:endParaRPr lang="en-US" dirty="0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3B1F124A-BB1E-4159-B5C3-E5AC342DBB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9704" y="1978168"/>
            <a:ext cx="5040465" cy="2454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82447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4F5AB5F-C6C5-D648-B140-8B528AD83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Apache Zookeeper 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FFB349-7116-4F47-831E-94019EA575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60386" y="4695411"/>
            <a:ext cx="4572000" cy="187241"/>
          </a:xfrm>
        </p:spPr>
        <p:txBody>
          <a:bodyPr/>
          <a:lstStyle/>
          <a:p>
            <a:r>
              <a:rPr lang="en-US"/>
              <a:t>© 2021 Cognizant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23F351-AE8F-C04E-8B59-EAAC781B61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85100" y="4759541"/>
            <a:ext cx="228600" cy="123111"/>
          </a:xfrm>
        </p:spPr>
        <p:txBody>
          <a:bodyPr/>
          <a:lstStyle/>
          <a:p>
            <a:fld id="{2EFEF571-C9B4-4D92-A7F7-315B894862A8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C3A24A7-4998-3142-8138-442EC63B53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7952" y="883403"/>
            <a:ext cx="8385048" cy="3462029"/>
          </a:xfrm>
        </p:spPr>
        <p:txBody>
          <a:bodyPr anchor="ctr" anchorCtr="0">
            <a:normAutofit/>
          </a:bodyPr>
          <a:lstStyle/>
          <a:p>
            <a:pPr marL="285750" indent="-285750">
              <a:spcBef>
                <a:spcPts val="2400"/>
              </a:spcBef>
              <a:buFontTx/>
              <a:buChar char="-"/>
            </a:pPr>
            <a:r>
              <a:rPr lang="en-US" dirty="0"/>
              <a:t>Apache Zookeeper: distributed coordinator of brokers (odd number 3 5, 7…).</a:t>
            </a:r>
          </a:p>
          <a:p>
            <a:pPr marL="285750" indent="-285750">
              <a:spcBef>
                <a:spcPts val="2400"/>
              </a:spcBef>
              <a:buFontTx/>
              <a:buChar char="-"/>
            </a:pPr>
            <a:endParaRPr lang="en-US" dirty="0"/>
          </a:p>
          <a:p>
            <a:pPr marL="285750" indent="-285750">
              <a:spcBef>
                <a:spcPts val="2400"/>
              </a:spcBef>
              <a:buFontTx/>
              <a:buChar char="-"/>
            </a:pPr>
            <a:endParaRPr lang="en-US" dirty="0"/>
          </a:p>
          <a:p>
            <a:pPr marL="285750" indent="-285750">
              <a:spcBef>
                <a:spcPts val="2400"/>
              </a:spcBef>
              <a:buFontTx/>
              <a:buChar char="-"/>
            </a:pPr>
            <a:endParaRPr lang="en-US" dirty="0"/>
          </a:p>
          <a:p>
            <a:pPr marL="0" indent="0">
              <a:spcBef>
                <a:spcPts val="2400"/>
              </a:spcBef>
              <a:buNone/>
            </a:pPr>
            <a:endParaRPr lang="en-US" dirty="0"/>
          </a:p>
          <a:p>
            <a:pPr marL="0" indent="0">
              <a:spcBef>
                <a:spcPts val="2400"/>
              </a:spcBef>
              <a:buNone/>
            </a:pPr>
            <a:endParaRPr lang="en-US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31F3B4AE-A01D-4732-B1D3-860840095D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88" y="1477927"/>
            <a:ext cx="4491825" cy="2187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FCBC14A-826D-4C3A-89AE-31CA6A1BB4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4677" y="3148717"/>
            <a:ext cx="4620105" cy="1524795"/>
          </a:xfrm>
          <a:prstGeom prst="rect">
            <a:avLst/>
          </a:prstGeom>
          <a:noFill/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12440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4F5AB5F-C6C5-D648-B140-8B528AD83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Brokers 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FFB349-7116-4F47-831E-94019EA575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60386" y="4695411"/>
            <a:ext cx="4572000" cy="187241"/>
          </a:xfrm>
        </p:spPr>
        <p:txBody>
          <a:bodyPr/>
          <a:lstStyle/>
          <a:p>
            <a:r>
              <a:rPr lang="en-US"/>
              <a:t>© 2021 Cognizant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23F351-AE8F-C04E-8B59-EAAC781B61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85100" y="4759541"/>
            <a:ext cx="228600" cy="123111"/>
          </a:xfrm>
        </p:spPr>
        <p:txBody>
          <a:bodyPr/>
          <a:lstStyle/>
          <a:p>
            <a:fld id="{2EFEF571-C9B4-4D92-A7F7-315B894862A8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C3A24A7-4998-3142-8138-442EC63B53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7952" y="764133"/>
            <a:ext cx="8385048" cy="3462029"/>
          </a:xfrm>
        </p:spPr>
        <p:txBody>
          <a:bodyPr anchor="ctr" anchorCtr="0">
            <a:normAutofit/>
          </a:bodyPr>
          <a:lstStyle/>
          <a:p>
            <a:pPr marL="285750" indent="-285750">
              <a:spcBef>
                <a:spcPts val="2400"/>
              </a:spcBef>
              <a:buFontTx/>
              <a:buChar char="-"/>
            </a:pPr>
            <a:r>
              <a:rPr lang="en-US" b="1" u="sng" dirty="0"/>
              <a:t>Broker</a:t>
            </a:r>
            <a:r>
              <a:rPr lang="en-US" dirty="0"/>
              <a:t> is a server, a node where one or various topics are assigned (various brokers form a </a:t>
            </a:r>
            <a:r>
              <a:rPr lang="en-US" b="1" u="sng" dirty="0"/>
              <a:t>cluster</a:t>
            </a:r>
            <a:r>
              <a:rPr lang="en-US" dirty="0"/>
              <a:t>)</a:t>
            </a:r>
          </a:p>
          <a:p>
            <a:pPr marL="285750" indent="-285750">
              <a:spcBef>
                <a:spcPts val="2400"/>
              </a:spcBef>
              <a:buFontTx/>
              <a:buChar char="-"/>
            </a:pPr>
            <a:endParaRPr lang="en-US" dirty="0"/>
          </a:p>
          <a:p>
            <a:pPr marL="285750" indent="-285750">
              <a:spcBef>
                <a:spcPts val="2400"/>
              </a:spcBef>
              <a:buFontTx/>
              <a:buChar char="-"/>
            </a:pPr>
            <a:endParaRPr lang="en-US" dirty="0"/>
          </a:p>
          <a:p>
            <a:pPr marL="285750" indent="-285750">
              <a:spcBef>
                <a:spcPts val="2400"/>
              </a:spcBef>
              <a:buFontTx/>
              <a:buChar char="-"/>
            </a:pPr>
            <a:endParaRPr lang="en-US" dirty="0"/>
          </a:p>
          <a:p>
            <a:pPr marL="285750" indent="-285750">
              <a:spcBef>
                <a:spcPts val="2400"/>
              </a:spcBef>
              <a:buFontTx/>
              <a:buChar char="-"/>
            </a:pPr>
            <a:endParaRPr lang="en-US" dirty="0"/>
          </a:p>
          <a:p>
            <a:pPr marL="0" indent="0">
              <a:spcBef>
                <a:spcPts val="2400"/>
              </a:spcBef>
              <a:buNone/>
            </a:pPr>
            <a:endParaRPr lang="en-US" dirty="0"/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8C0083F0-CB8E-4F9E-99D6-7FD7E010E5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8250" y="1590035"/>
            <a:ext cx="4980001" cy="2636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72422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4F5AB5F-C6C5-D648-B140-8B528AD83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 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FFB349-7116-4F47-831E-94019EA575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60386" y="4695411"/>
            <a:ext cx="4572000" cy="187241"/>
          </a:xfrm>
        </p:spPr>
        <p:txBody>
          <a:bodyPr/>
          <a:lstStyle/>
          <a:p>
            <a:r>
              <a:rPr lang="en-US"/>
              <a:t>© 2021 Cognizant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23F351-AE8F-C04E-8B59-EAAC781B61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85100" y="4759541"/>
            <a:ext cx="228600" cy="123111"/>
          </a:xfrm>
        </p:spPr>
        <p:txBody>
          <a:bodyPr/>
          <a:lstStyle/>
          <a:p>
            <a:fld id="{2EFEF571-C9B4-4D92-A7F7-315B894862A8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C3A24A7-4998-3142-8138-442EC63B53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7952" y="732329"/>
            <a:ext cx="8385048" cy="3462029"/>
          </a:xfrm>
        </p:spPr>
        <p:txBody>
          <a:bodyPr anchor="ctr" anchorCtr="0">
            <a:normAutofit/>
          </a:bodyPr>
          <a:lstStyle/>
          <a:p>
            <a:pPr marL="285750" indent="-285750">
              <a:spcBef>
                <a:spcPts val="2400"/>
              </a:spcBef>
              <a:buFontTx/>
              <a:buChar char="-"/>
            </a:pPr>
            <a:r>
              <a:rPr lang="en-US" b="1" i="1" dirty="0"/>
              <a:t>Immutable</a:t>
            </a:r>
            <a:r>
              <a:rPr lang="en-US" dirty="0"/>
              <a:t> messages (only created, not updated), grouped by topic.</a:t>
            </a:r>
          </a:p>
          <a:p>
            <a:pPr marL="285750" indent="-285750">
              <a:spcBef>
                <a:spcPts val="2400"/>
              </a:spcBef>
              <a:buFontTx/>
              <a:buChar char="-"/>
            </a:pPr>
            <a:r>
              <a:rPr lang="en-US" dirty="0"/>
              <a:t>Split into </a:t>
            </a:r>
            <a:r>
              <a:rPr lang="en-US" b="1" u="sng" dirty="0"/>
              <a:t>partitions</a:t>
            </a:r>
            <a:r>
              <a:rPr lang="en-US" dirty="0"/>
              <a:t>, for load-balancing.</a:t>
            </a:r>
          </a:p>
          <a:p>
            <a:pPr marL="285750" indent="-285750">
              <a:spcBef>
                <a:spcPts val="2400"/>
              </a:spcBef>
              <a:buFontTx/>
              <a:buChar char="-"/>
            </a:pPr>
            <a:r>
              <a:rPr lang="en-US" b="1" u="sng" dirty="0"/>
              <a:t>Replication-factor</a:t>
            </a:r>
            <a:r>
              <a:rPr lang="en-US" dirty="0"/>
              <a:t> (of partitions), for resilience (It must be &lt;= </a:t>
            </a:r>
            <a:r>
              <a:rPr lang="en-US" dirty="0" err="1"/>
              <a:t>numOfBrokers</a:t>
            </a:r>
            <a:r>
              <a:rPr lang="en-US" dirty="0"/>
              <a:t>)</a:t>
            </a:r>
          </a:p>
          <a:p>
            <a:pPr marL="285750" indent="-285750">
              <a:spcBef>
                <a:spcPts val="2400"/>
              </a:spcBef>
              <a:buFontTx/>
              <a:buChar char="-"/>
            </a:pPr>
            <a:r>
              <a:rPr lang="en-US" u="sng" dirty="0"/>
              <a:t>Retention</a:t>
            </a:r>
            <a:r>
              <a:rPr lang="en-US" dirty="0"/>
              <a:t>: by default, one week.</a:t>
            </a:r>
          </a:p>
          <a:p>
            <a:pPr marL="285750" indent="-285750">
              <a:spcBef>
                <a:spcPts val="2400"/>
              </a:spcBef>
              <a:buFontTx/>
              <a:buChar char="-"/>
            </a:pPr>
            <a:endParaRPr lang="en-US" dirty="0"/>
          </a:p>
          <a:p>
            <a:pPr marL="0" indent="0">
              <a:spcBef>
                <a:spcPts val="2400"/>
              </a:spcBef>
              <a:buNone/>
            </a:pPr>
            <a:endParaRPr 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1CD8D9DE-83AF-4F20-998F-DFCC7A8548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00" y="3186729"/>
            <a:ext cx="5780473" cy="1365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0AE24FDD-DE87-4F29-8219-FFB42CA229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7416" y="2463806"/>
            <a:ext cx="5004848" cy="1445845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89101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4F5AB5F-C6C5-D648-B140-8B528AD83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Producers 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FFB349-7116-4F47-831E-94019EA575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60386" y="4695411"/>
            <a:ext cx="4572000" cy="187241"/>
          </a:xfrm>
        </p:spPr>
        <p:txBody>
          <a:bodyPr/>
          <a:lstStyle/>
          <a:p>
            <a:r>
              <a:rPr lang="en-US"/>
              <a:t>© 2021 Cognizant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23F351-AE8F-C04E-8B59-EAAC781B61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85100" y="4759541"/>
            <a:ext cx="228600" cy="123111"/>
          </a:xfrm>
        </p:spPr>
        <p:txBody>
          <a:bodyPr/>
          <a:lstStyle/>
          <a:p>
            <a:fld id="{2EFEF571-C9B4-4D92-A7F7-315B894862A8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C3A24A7-4998-3142-8138-442EC63B53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7952" y="883403"/>
            <a:ext cx="8385048" cy="3462029"/>
          </a:xfrm>
        </p:spPr>
        <p:txBody>
          <a:bodyPr anchor="ctr" anchorCtr="0">
            <a:normAutofit/>
          </a:bodyPr>
          <a:lstStyle/>
          <a:p>
            <a:pPr marL="285750" indent="-285750">
              <a:spcBef>
                <a:spcPts val="2400"/>
              </a:spcBef>
              <a:buFontTx/>
              <a:buChar char="-"/>
            </a:pPr>
            <a:r>
              <a:rPr lang="en-US" dirty="0"/>
              <a:t>Producers write data to topics.</a:t>
            </a:r>
          </a:p>
          <a:p>
            <a:pPr marL="285750" indent="-285750">
              <a:spcBef>
                <a:spcPts val="2400"/>
              </a:spcBef>
              <a:buFontTx/>
              <a:buChar char="-"/>
            </a:pPr>
            <a:r>
              <a:rPr lang="en-US" dirty="0"/>
              <a:t>Acks (0, 1, 2): depending of the value, the Producer waits for acknowledgment or not (more or less risk of data loss)</a:t>
            </a:r>
          </a:p>
          <a:p>
            <a:pPr marL="285750" indent="-285750">
              <a:spcBef>
                <a:spcPts val="2400"/>
              </a:spcBef>
              <a:buFontTx/>
              <a:buChar char="-"/>
            </a:pPr>
            <a:endParaRPr lang="en-US" dirty="0"/>
          </a:p>
          <a:p>
            <a:pPr marL="285750" indent="-285750">
              <a:spcBef>
                <a:spcPts val="2400"/>
              </a:spcBef>
              <a:buFontTx/>
              <a:buChar char="-"/>
            </a:pPr>
            <a:endParaRPr lang="en-US" dirty="0"/>
          </a:p>
          <a:p>
            <a:pPr marL="0" indent="0">
              <a:spcBef>
                <a:spcPts val="2400"/>
              </a:spcBef>
              <a:buNone/>
            </a:pPr>
            <a:endParaRPr lang="en-US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73F089FD-EDC7-4877-8DE8-1B698EADAF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4500" y="2679593"/>
            <a:ext cx="6217873" cy="1705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4842305"/>
      </p:ext>
    </p:extLst>
  </p:cSld>
  <p:clrMapOvr>
    <a:masterClrMapping/>
  </p:clrMapOvr>
</p:sld>
</file>

<file path=ppt/theme/theme1.xml><?xml version="1.0" encoding="utf-8"?>
<a:theme xmlns:a="http://schemas.openxmlformats.org/drawingml/2006/main" name="Master Slide">
  <a:themeElements>
    <a:clrScheme name="Cognizant2020">
      <a:dk1>
        <a:srgbClr val="404040"/>
      </a:dk1>
      <a:lt1>
        <a:srgbClr val="FFFFFF"/>
      </a:lt1>
      <a:dk2>
        <a:srgbClr val="000000"/>
      </a:dk2>
      <a:lt2>
        <a:srgbClr val="FFFFFF"/>
      </a:lt2>
      <a:accent1>
        <a:srgbClr val="000063"/>
      </a:accent1>
      <a:accent2>
        <a:srgbClr val="0033A0"/>
      </a:accent2>
      <a:accent3>
        <a:srgbClr val="2C67FF"/>
      </a:accent3>
      <a:accent4>
        <a:srgbClr val="5BBBFF"/>
      </a:accent4>
      <a:accent5>
        <a:srgbClr val="404040"/>
      </a:accent5>
      <a:accent6>
        <a:srgbClr val="D9D9D9"/>
      </a:accent6>
      <a:hlink>
        <a:srgbClr val="0033B4"/>
      </a:hlink>
      <a:folHlink>
        <a:srgbClr val="7BA0F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wrap="square" lIns="0" tIns="0" rIns="0" bIns="0" rtlCol="0">
        <a:spAutoFit/>
      </a:bodyPr>
      <a:lstStyle>
        <a:defPPr algn="l">
          <a:defRPr dirty="0" smtClean="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CognizantColorsNov2020" id="{094EA768-EF41-6943-8A05-91DE04F95C06}" vid="{C27E6A24-144B-0B4D-BC3E-3B3DC8557D1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C59A549CE48541B951632D4196BCA1" ma:contentTypeVersion="0" ma:contentTypeDescription="Create a new document." ma:contentTypeScope="" ma:versionID="f1d972d1aa6d9ea55dca7ba336562af9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c64490b4aec6201516c3a874156f37b2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CB683CF-7DFD-4974-9672-9F63D2D5A38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A421221-6257-44B8-A0C2-D26A1BFC5168}">
  <ds:schemaRefs>
    <ds:schemaRef ds:uri="http://www.w3.org/XML/1998/namespace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purl.org/dc/dcmitype/"/>
    <ds:schemaRef ds:uri="http://purl.org/dc/elements/1.1/"/>
    <ds:schemaRef ds:uri="http://schemas.openxmlformats.org/package/2006/metadata/core-properties"/>
  </ds:schemaRefs>
</ds:datastoreItem>
</file>

<file path=customXml/itemProps3.xml><?xml version="1.0" encoding="utf-8"?>
<ds:datastoreItem xmlns:ds="http://schemas.openxmlformats.org/officeDocument/2006/customXml" ds:itemID="{D677D545-A467-4A02-8DAF-7A685903C4C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51370</TotalTime>
  <Words>537</Words>
  <Application>Microsoft Office PowerPoint</Application>
  <PresentationFormat>On-screen Show (16:9)</PresentationFormat>
  <Paragraphs>192</Paragraphs>
  <Slides>16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Arial Regular</vt:lpstr>
      <vt:lpstr>Calibri</vt:lpstr>
      <vt:lpstr>Courier New</vt:lpstr>
      <vt:lpstr>sf pro display</vt:lpstr>
      <vt:lpstr>Master Slide</vt:lpstr>
      <vt:lpstr>Distributed messaging</vt:lpstr>
      <vt:lpstr>Summary</vt:lpstr>
      <vt:lpstr>1. Basics </vt:lpstr>
      <vt:lpstr>Real use-cases </vt:lpstr>
      <vt:lpstr>Architecture </vt:lpstr>
      <vt:lpstr>Apache Zookeeper </vt:lpstr>
      <vt:lpstr>Brokers </vt:lpstr>
      <vt:lpstr>Topics </vt:lpstr>
      <vt:lpstr>Producers </vt:lpstr>
      <vt:lpstr>Consumers </vt:lpstr>
      <vt:lpstr>2. RabbitMQ vs Kafka</vt:lpstr>
      <vt:lpstr>RabbitMQ vs Kafka (II)</vt:lpstr>
      <vt:lpstr>3. Demo</vt:lpstr>
      <vt:lpstr>4. Bibliography</vt:lpstr>
      <vt:lpstr>Thank you</vt:lpstr>
      <vt:lpstr>PowerPoint Presentation</vt:lpstr>
    </vt:vector>
  </TitlesOfParts>
  <Manager/>
  <Company>Cognizant Technology Solutions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OCM CoE - Capabilities</dc:title>
  <dc:subject/>
  <dc:creator/>
  <cp:keywords/>
  <dc:description/>
  <cp:lastModifiedBy>Mozo Miguez, Hugo (Cognizant)</cp:lastModifiedBy>
  <cp:revision>2366</cp:revision>
  <cp:lastPrinted>2020-02-12T20:07:34Z</cp:lastPrinted>
  <dcterms:created xsi:type="dcterms:W3CDTF">2018-08-01T04:55:58Z</dcterms:created>
  <dcterms:modified xsi:type="dcterms:W3CDTF">2021-06-29T11:15:12Z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0x010100AFC59A549CE48541B951632D4196BCA1</vt:lpwstr>
  </property>
</Properties>
</file>